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embeddedFontLst>
    <p:embeddedFont>
      <p:font typeface="Helvetica Neue"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gS2Svvhe0zhs9ZqHXcQ7D2A7a7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1"/>
          <p:cNvSpPr txBox="1">
            <a:spLocks noGrp="1"/>
          </p:cNvSpPr>
          <p:nvPr>
            <p:ph type="ctrTitle"/>
          </p:nvPr>
        </p:nvSpPr>
        <p:spPr>
          <a:xfrm>
            <a:off x="517870" y="978408"/>
            <a:ext cx="5021183" cy="507422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1"/>
          <p:cNvSpPr txBox="1">
            <a:spLocks noGrp="1"/>
          </p:cNvSpPr>
          <p:nvPr>
            <p:ph type="subTitle" idx="1"/>
          </p:nvPr>
        </p:nvSpPr>
        <p:spPr>
          <a:xfrm>
            <a:off x="6662167" y="3602038"/>
            <a:ext cx="5021183" cy="224458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200"/>
              <a:buNone/>
              <a:defRPr sz="2200" i="1"/>
            </a:lvl1pPr>
            <a:lvl2pPr lvl="1" algn="ctr">
              <a:lnSpc>
                <a:spcPct val="110000"/>
              </a:lnSpc>
              <a:spcBef>
                <a:spcPts val="500"/>
              </a:spcBef>
              <a:spcAft>
                <a:spcPts val="0"/>
              </a:spcAft>
              <a:buClr>
                <a:schemeClr val="lt1"/>
              </a:buClr>
              <a:buSzPts val="2000"/>
              <a:buNone/>
              <a:defRPr sz="2000"/>
            </a:lvl2pPr>
            <a:lvl3pPr lvl="2" algn="ctr">
              <a:lnSpc>
                <a:spcPct val="110000"/>
              </a:lnSpc>
              <a:spcBef>
                <a:spcPts val="500"/>
              </a:spcBef>
              <a:spcAft>
                <a:spcPts val="0"/>
              </a:spcAft>
              <a:buClr>
                <a:schemeClr val="lt1"/>
              </a:buClr>
              <a:buSzPts val="1800"/>
              <a:buNone/>
              <a:defRPr sz="1800"/>
            </a:lvl3pPr>
            <a:lvl4pPr lvl="3" algn="ctr">
              <a:lnSpc>
                <a:spcPct val="110000"/>
              </a:lnSpc>
              <a:spcBef>
                <a:spcPts val="500"/>
              </a:spcBef>
              <a:spcAft>
                <a:spcPts val="0"/>
              </a:spcAft>
              <a:buClr>
                <a:schemeClr val="lt1"/>
              </a:buClr>
              <a:buSzPts val="1600"/>
              <a:buNone/>
              <a:defRPr sz="1600"/>
            </a:lvl4pPr>
            <a:lvl5pPr lvl="4" algn="ctr">
              <a:lnSpc>
                <a:spcPct val="11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7" name="Google Shape;17;p21"/>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1"/>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21"/>
          <p:cNvSpPr/>
          <p:nvPr/>
        </p:nvSpPr>
        <p:spPr>
          <a:xfrm>
            <a:off x="6662168" y="6209925"/>
            <a:ext cx="5021183"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29"/>
          <p:cNvSpPr txBox="1">
            <a:spLocks noGrp="1"/>
          </p:cNvSpPr>
          <p:nvPr>
            <p:ph type="title"/>
          </p:nvPr>
        </p:nvSpPr>
        <p:spPr>
          <a:xfrm>
            <a:off x="517870" y="978408"/>
            <a:ext cx="5020948" cy="227064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9"/>
          <p:cNvSpPr>
            <a:spLocks noGrp="1"/>
          </p:cNvSpPr>
          <p:nvPr>
            <p:ph type="pic" idx="2"/>
          </p:nvPr>
        </p:nvSpPr>
        <p:spPr>
          <a:xfrm>
            <a:off x="6662168" y="987425"/>
            <a:ext cx="5027005" cy="4873625"/>
          </a:xfrm>
          <a:prstGeom prst="rect">
            <a:avLst/>
          </a:prstGeom>
          <a:noFill/>
          <a:ln>
            <a:noFill/>
          </a:ln>
        </p:spPr>
      </p:sp>
      <p:sp>
        <p:nvSpPr>
          <p:cNvPr id="85" name="Google Shape;85;p29"/>
          <p:cNvSpPr txBox="1">
            <a:spLocks noGrp="1"/>
          </p:cNvSpPr>
          <p:nvPr>
            <p:ph type="body" idx="1"/>
          </p:nvPr>
        </p:nvSpPr>
        <p:spPr>
          <a:xfrm>
            <a:off x="517870" y="3340442"/>
            <a:ext cx="5020948" cy="252854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200"/>
              <a:buNone/>
              <a:defRPr sz="2200" b="0" i="1"/>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29"/>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9"/>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9"/>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30"/>
          <p:cNvSpPr txBox="1">
            <a:spLocks noGrp="1"/>
          </p:cNvSpPr>
          <p:nvPr>
            <p:ph type="title"/>
          </p:nvPr>
        </p:nvSpPr>
        <p:spPr>
          <a:xfrm>
            <a:off x="517870" y="978408"/>
            <a:ext cx="5021182" cy="487045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30"/>
          <p:cNvSpPr txBox="1">
            <a:spLocks noGrp="1"/>
          </p:cNvSpPr>
          <p:nvPr>
            <p:ph type="body" idx="1"/>
          </p:nvPr>
        </p:nvSpPr>
        <p:spPr>
          <a:xfrm rot="5400000">
            <a:off x="6737530" y="893901"/>
            <a:ext cx="4870457" cy="502118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342900" algn="l">
              <a:lnSpc>
                <a:spcPct val="110000"/>
              </a:lnSpc>
              <a:spcBef>
                <a:spcPts val="500"/>
              </a:spcBef>
              <a:spcAft>
                <a:spcPts val="0"/>
              </a:spcAft>
              <a:buClr>
                <a:schemeClr val="dk1"/>
              </a:buClr>
              <a:buSzPts val="1800"/>
              <a:buChar char="•"/>
              <a:defRPr/>
            </a:lvl2pPr>
            <a:lvl3pPr marL="1371600" lvl="2" indent="-228600" algn="l">
              <a:lnSpc>
                <a:spcPct val="110000"/>
              </a:lnSpc>
              <a:spcBef>
                <a:spcPts val="500"/>
              </a:spcBef>
              <a:spcAft>
                <a:spcPts val="0"/>
              </a:spcAft>
              <a:buClr>
                <a:schemeClr val="dk1"/>
              </a:buClr>
              <a:buSzPts val="1800"/>
              <a:buNone/>
              <a:defRPr/>
            </a:lvl3pPr>
            <a:lvl4pPr marL="1828800" lvl="3" indent="-342900" algn="l">
              <a:lnSpc>
                <a:spcPct val="110000"/>
              </a:lnSpc>
              <a:spcBef>
                <a:spcPts val="500"/>
              </a:spcBef>
              <a:spcAft>
                <a:spcPts val="0"/>
              </a:spcAft>
              <a:buClr>
                <a:schemeClr val="dk1"/>
              </a:buClr>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0"/>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0"/>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0"/>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31"/>
          <p:cNvSpPr txBox="1">
            <a:spLocks noGrp="1"/>
          </p:cNvSpPr>
          <p:nvPr>
            <p:ph type="title"/>
          </p:nvPr>
        </p:nvSpPr>
        <p:spPr>
          <a:xfrm rot="5400000">
            <a:off x="6689685" y="969274"/>
            <a:ext cx="4956928" cy="501196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1"/>
          <p:cNvSpPr txBox="1">
            <a:spLocks noGrp="1"/>
          </p:cNvSpPr>
          <p:nvPr>
            <p:ph type="body" idx="1"/>
          </p:nvPr>
        </p:nvSpPr>
        <p:spPr>
          <a:xfrm rot="5400000">
            <a:off x="549997" y="964664"/>
            <a:ext cx="4956928" cy="5021183"/>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342900" algn="l">
              <a:lnSpc>
                <a:spcPct val="110000"/>
              </a:lnSpc>
              <a:spcBef>
                <a:spcPts val="500"/>
              </a:spcBef>
              <a:spcAft>
                <a:spcPts val="0"/>
              </a:spcAft>
              <a:buClr>
                <a:schemeClr val="dk1"/>
              </a:buClr>
              <a:buSzPts val="1800"/>
              <a:buChar char="•"/>
              <a:defRPr/>
            </a:lvl2pPr>
            <a:lvl3pPr marL="1371600" lvl="2" indent="-228600" algn="l">
              <a:lnSpc>
                <a:spcPct val="110000"/>
              </a:lnSpc>
              <a:spcBef>
                <a:spcPts val="500"/>
              </a:spcBef>
              <a:spcAft>
                <a:spcPts val="0"/>
              </a:spcAft>
              <a:buClr>
                <a:schemeClr val="dk1"/>
              </a:buClr>
              <a:buSzPts val="1800"/>
              <a:buNone/>
              <a:defRPr/>
            </a:lvl3pPr>
            <a:lvl4pPr marL="1828800" lvl="3" indent="-342900" algn="l">
              <a:lnSpc>
                <a:spcPct val="110000"/>
              </a:lnSpc>
              <a:spcBef>
                <a:spcPts val="500"/>
              </a:spcBef>
              <a:spcAft>
                <a:spcPts val="0"/>
              </a:spcAft>
              <a:buClr>
                <a:schemeClr val="dk1"/>
              </a:buClr>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1"/>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1"/>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1"/>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1" name="Google Shape;101;p31"/>
          <p:cNvSpPr/>
          <p:nvPr/>
        </p:nvSpPr>
        <p:spPr>
          <a:xfrm>
            <a:off x="6662168" y="6209925"/>
            <a:ext cx="5021183" cy="4571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22"/>
          <p:cNvSpPr txBox="1">
            <a:spLocks noGrp="1"/>
          </p:cNvSpPr>
          <p:nvPr>
            <p:ph type="title"/>
          </p:nvPr>
        </p:nvSpPr>
        <p:spPr>
          <a:xfrm>
            <a:off x="517870" y="978408"/>
            <a:ext cx="5021182" cy="487045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2"/>
          <p:cNvSpPr txBox="1">
            <a:spLocks noGrp="1"/>
          </p:cNvSpPr>
          <p:nvPr>
            <p:ph type="body" idx="1"/>
          </p:nvPr>
        </p:nvSpPr>
        <p:spPr>
          <a:xfrm>
            <a:off x="6662168" y="969264"/>
            <a:ext cx="5021182" cy="487045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342900" algn="l">
              <a:lnSpc>
                <a:spcPct val="110000"/>
              </a:lnSpc>
              <a:spcBef>
                <a:spcPts val="500"/>
              </a:spcBef>
              <a:spcAft>
                <a:spcPts val="0"/>
              </a:spcAft>
              <a:buClr>
                <a:schemeClr val="dk1"/>
              </a:buClr>
              <a:buSzPts val="1800"/>
              <a:buChar char="•"/>
              <a:defRPr/>
            </a:lvl2pPr>
            <a:lvl3pPr marL="1371600" lvl="2" indent="-228600" algn="l">
              <a:lnSpc>
                <a:spcPct val="110000"/>
              </a:lnSpc>
              <a:spcBef>
                <a:spcPts val="500"/>
              </a:spcBef>
              <a:spcAft>
                <a:spcPts val="0"/>
              </a:spcAft>
              <a:buClr>
                <a:schemeClr val="dk1"/>
              </a:buClr>
              <a:buSzPts val="1800"/>
              <a:buNone/>
              <a:defRPr/>
            </a:lvl3pPr>
            <a:lvl4pPr marL="1828800" lvl="3" indent="-342900" algn="l">
              <a:lnSpc>
                <a:spcPct val="110000"/>
              </a:lnSpc>
              <a:spcBef>
                <a:spcPts val="500"/>
              </a:spcBef>
              <a:spcAft>
                <a:spcPts val="0"/>
              </a:spcAft>
              <a:buClr>
                <a:schemeClr val="dk1"/>
              </a:buClr>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p:nvPr/>
        </p:nvSpPr>
        <p:spPr>
          <a:xfrm>
            <a:off x="517869" y="508090"/>
            <a:ext cx="11155680"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cap="none">
              <a:solidFill>
                <a:schemeClr val="dk1"/>
              </a:solidFill>
              <a:latin typeface="Arial"/>
              <a:ea typeface="Arial"/>
              <a:cs typeface="Arial"/>
              <a:sym typeface="Arial"/>
            </a:endParaRPr>
          </a:p>
        </p:txBody>
      </p:sp>
      <p:sp>
        <p:nvSpPr>
          <p:cNvPr id="38" name="Google Shape;38;p23"/>
          <p:cNvSpPr txBox="1">
            <a:spLocks noGrp="1"/>
          </p:cNvSpPr>
          <p:nvPr>
            <p:ph type="title"/>
          </p:nvPr>
        </p:nvSpPr>
        <p:spPr>
          <a:xfrm>
            <a:off x="517869" y="978119"/>
            <a:ext cx="11165481" cy="10730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517870" y="2178908"/>
            <a:ext cx="5020056" cy="654908"/>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1"/>
              </a:buClr>
              <a:buSzPts val="2200"/>
              <a:buNone/>
              <a:defRPr sz="2200" b="0" i="1"/>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23"/>
          <p:cNvSpPr txBox="1">
            <a:spLocks noGrp="1"/>
          </p:cNvSpPr>
          <p:nvPr>
            <p:ph type="body" idx="2"/>
          </p:nvPr>
        </p:nvSpPr>
        <p:spPr>
          <a:xfrm>
            <a:off x="517870" y="2876085"/>
            <a:ext cx="5020056" cy="332289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342900" algn="l">
              <a:lnSpc>
                <a:spcPct val="110000"/>
              </a:lnSpc>
              <a:spcBef>
                <a:spcPts val="500"/>
              </a:spcBef>
              <a:spcAft>
                <a:spcPts val="0"/>
              </a:spcAft>
              <a:buClr>
                <a:schemeClr val="dk1"/>
              </a:buClr>
              <a:buSzPts val="1800"/>
              <a:buChar char="•"/>
              <a:defRPr/>
            </a:lvl2pPr>
            <a:lvl3pPr marL="1371600" lvl="2" indent="-228600" algn="l">
              <a:lnSpc>
                <a:spcPct val="110000"/>
              </a:lnSpc>
              <a:spcBef>
                <a:spcPts val="500"/>
              </a:spcBef>
              <a:spcAft>
                <a:spcPts val="0"/>
              </a:spcAft>
              <a:buClr>
                <a:schemeClr val="dk1"/>
              </a:buClr>
              <a:buSzPts val="1800"/>
              <a:buNone/>
              <a:defRPr/>
            </a:lvl3pPr>
            <a:lvl4pPr marL="1828800" lvl="3" indent="-342900" algn="l">
              <a:lnSpc>
                <a:spcPct val="110000"/>
              </a:lnSpc>
              <a:spcBef>
                <a:spcPts val="500"/>
              </a:spcBef>
              <a:spcAft>
                <a:spcPts val="0"/>
              </a:spcAft>
              <a:buClr>
                <a:schemeClr val="dk1"/>
              </a:buClr>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3"/>
          <p:cNvSpPr txBox="1">
            <a:spLocks noGrp="1"/>
          </p:cNvSpPr>
          <p:nvPr>
            <p:ph type="body" idx="3"/>
          </p:nvPr>
        </p:nvSpPr>
        <p:spPr>
          <a:xfrm>
            <a:off x="6662168" y="2178908"/>
            <a:ext cx="5021182" cy="654908"/>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1"/>
              </a:buClr>
              <a:buSzPts val="2200"/>
              <a:buNone/>
              <a:defRPr sz="2200" b="0" i="1"/>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23"/>
          <p:cNvSpPr txBox="1">
            <a:spLocks noGrp="1"/>
          </p:cNvSpPr>
          <p:nvPr>
            <p:ph type="body" idx="4"/>
          </p:nvPr>
        </p:nvSpPr>
        <p:spPr>
          <a:xfrm>
            <a:off x="6662168" y="2876085"/>
            <a:ext cx="5021182" cy="332289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342900" algn="l">
              <a:lnSpc>
                <a:spcPct val="110000"/>
              </a:lnSpc>
              <a:spcBef>
                <a:spcPts val="500"/>
              </a:spcBef>
              <a:spcAft>
                <a:spcPts val="0"/>
              </a:spcAft>
              <a:buClr>
                <a:schemeClr val="dk1"/>
              </a:buClr>
              <a:buSzPts val="1800"/>
              <a:buChar char="•"/>
              <a:defRPr/>
            </a:lvl2pPr>
            <a:lvl3pPr marL="1371600" lvl="2" indent="-228600" algn="l">
              <a:lnSpc>
                <a:spcPct val="110000"/>
              </a:lnSpc>
              <a:spcBef>
                <a:spcPts val="500"/>
              </a:spcBef>
              <a:spcAft>
                <a:spcPts val="0"/>
              </a:spcAft>
              <a:buClr>
                <a:schemeClr val="dk1"/>
              </a:buClr>
              <a:buSzPts val="1800"/>
              <a:buNone/>
              <a:defRPr/>
            </a:lvl3pPr>
            <a:lvl4pPr marL="1828800" lvl="3" indent="-342900" algn="l">
              <a:lnSpc>
                <a:spcPct val="110000"/>
              </a:lnSpc>
              <a:spcBef>
                <a:spcPts val="500"/>
              </a:spcBef>
              <a:spcAft>
                <a:spcPts val="0"/>
              </a:spcAft>
              <a:buClr>
                <a:schemeClr val="dk1"/>
              </a:buClr>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3"/>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3"/>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3"/>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
        <p:cNvGrpSpPr/>
        <p:nvPr/>
      </p:nvGrpSpPr>
      <p:grpSpPr>
        <a:xfrm>
          <a:off x="0" y="0"/>
          <a:ext cx="0" cy="0"/>
          <a:chOff x="0" y="0"/>
          <a:chExt cx="0" cy="0"/>
        </a:xfrm>
      </p:grpSpPr>
      <p:sp>
        <p:nvSpPr>
          <p:cNvPr id="47" name="Google Shape;47;p20"/>
          <p:cNvSpPr txBox="1">
            <a:spLocks noGrp="1"/>
          </p:cNvSpPr>
          <p:nvPr>
            <p:ph type="ctrTitle"/>
          </p:nvPr>
        </p:nvSpPr>
        <p:spPr>
          <a:xfrm>
            <a:off x="517870" y="978408"/>
            <a:ext cx="5021183" cy="507422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0"/>
          <p:cNvSpPr txBox="1">
            <a:spLocks noGrp="1"/>
          </p:cNvSpPr>
          <p:nvPr>
            <p:ph type="subTitle" idx="1"/>
          </p:nvPr>
        </p:nvSpPr>
        <p:spPr>
          <a:xfrm>
            <a:off x="6662167" y="3602038"/>
            <a:ext cx="5021183" cy="224458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dk1"/>
              </a:buClr>
              <a:buSzPts val="2200"/>
              <a:buNone/>
              <a:defRPr sz="2200" i="1"/>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20"/>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0"/>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0"/>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20"/>
          <p:cNvSpPr/>
          <p:nvPr/>
        </p:nvSpPr>
        <p:spPr>
          <a:xfrm>
            <a:off x="6662168" y="6209925"/>
            <a:ext cx="5021183" cy="4571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517870" y="978408"/>
            <a:ext cx="5020056" cy="487097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4"/>
          <p:cNvSpPr txBox="1">
            <a:spLocks noGrp="1"/>
          </p:cNvSpPr>
          <p:nvPr>
            <p:ph type="body" idx="1"/>
          </p:nvPr>
        </p:nvSpPr>
        <p:spPr>
          <a:xfrm>
            <a:off x="6662167" y="3566639"/>
            <a:ext cx="5021183" cy="2279979"/>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1"/>
              </a:buClr>
              <a:buSzPts val="2200"/>
              <a:buNone/>
              <a:defRPr sz="2200" i="1">
                <a:solidFill>
                  <a:schemeClr val="dk1"/>
                </a:solidFill>
              </a:defRPr>
            </a:lvl1pPr>
            <a:lvl2pPr marL="914400" lvl="1" indent="-228600" algn="l">
              <a:lnSpc>
                <a:spcPct val="110000"/>
              </a:lnSpc>
              <a:spcBef>
                <a:spcPts val="500"/>
              </a:spcBef>
              <a:spcAft>
                <a:spcPts val="0"/>
              </a:spcAft>
              <a:buClr>
                <a:srgbClr val="888888"/>
              </a:buClr>
              <a:buSzPts val="2000"/>
              <a:buNone/>
              <a:defRPr sz="2000">
                <a:solidFill>
                  <a:srgbClr val="888888"/>
                </a:solidFill>
              </a:defRPr>
            </a:lvl2pPr>
            <a:lvl3pPr marL="1371600" lvl="2" indent="-228600" algn="l">
              <a:lnSpc>
                <a:spcPct val="110000"/>
              </a:lnSpc>
              <a:spcBef>
                <a:spcPts val="500"/>
              </a:spcBef>
              <a:spcAft>
                <a:spcPts val="0"/>
              </a:spcAft>
              <a:buClr>
                <a:srgbClr val="888888"/>
              </a:buClr>
              <a:buSzPts val="1800"/>
              <a:buNone/>
              <a:defRPr sz="1800">
                <a:solidFill>
                  <a:srgbClr val="888888"/>
                </a:solidFill>
              </a:defRPr>
            </a:lvl3pPr>
            <a:lvl4pPr marL="1828800" lvl="3" indent="-228600" algn="l">
              <a:lnSpc>
                <a:spcPct val="110000"/>
              </a:lnSpc>
              <a:spcBef>
                <a:spcPts val="500"/>
              </a:spcBef>
              <a:spcAft>
                <a:spcPts val="0"/>
              </a:spcAft>
              <a:buClr>
                <a:srgbClr val="888888"/>
              </a:buClr>
              <a:buSzPts val="1600"/>
              <a:buNone/>
              <a:defRPr sz="1600">
                <a:solidFill>
                  <a:srgbClr val="888888"/>
                </a:solidFill>
              </a:defRPr>
            </a:lvl4pPr>
            <a:lvl5pPr marL="2286000" lvl="4" indent="-228600" algn="l">
              <a:lnSpc>
                <a:spcPct val="11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 name="Google Shape;56;p24"/>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4"/>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25"/>
          <p:cNvSpPr txBox="1">
            <a:spLocks noGrp="1"/>
          </p:cNvSpPr>
          <p:nvPr>
            <p:ph type="title"/>
          </p:nvPr>
        </p:nvSpPr>
        <p:spPr>
          <a:xfrm>
            <a:off x="517870" y="978408"/>
            <a:ext cx="5021182" cy="520769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5"/>
          <p:cNvSpPr txBox="1">
            <a:spLocks noGrp="1"/>
          </p:cNvSpPr>
          <p:nvPr>
            <p:ph type="body" idx="1"/>
          </p:nvPr>
        </p:nvSpPr>
        <p:spPr>
          <a:xfrm>
            <a:off x="6063049" y="969264"/>
            <a:ext cx="5290751" cy="255511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342900" algn="l">
              <a:lnSpc>
                <a:spcPct val="110000"/>
              </a:lnSpc>
              <a:spcBef>
                <a:spcPts val="500"/>
              </a:spcBef>
              <a:spcAft>
                <a:spcPts val="0"/>
              </a:spcAft>
              <a:buClr>
                <a:schemeClr val="dk1"/>
              </a:buClr>
              <a:buSzPts val="1800"/>
              <a:buChar char="•"/>
              <a:defRPr/>
            </a:lvl2pPr>
            <a:lvl3pPr marL="1371600" lvl="2" indent="-228600" algn="l">
              <a:lnSpc>
                <a:spcPct val="110000"/>
              </a:lnSpc>
              <a:spcBef>
                <a:spcPts val="500"/>
              </a:spcBef>
              <a:spcAft>
                <a:spcPts val="0"/>
              </a:spcAft>
              <a:buClr>
                <a:schemeClr val="dk1"/>
              </a:buClr>
              <a:buSzPts val="1800"/>
              <a:buNone/>
              <a:defRPr/>
            </a:lvl3pPr>
            <a:lvl4pPr marL="1828800" lvl="3" indent="-342900" algn="l">
              <a:lnSpc>
                <a:spcPct val="110000"/>
              </a:lnSpc>
              <a:spcBef>
                <a:spcPts val="500"/>
              </a:spcBef>
              <a:spcAft>
                <a:spcPts val="0"/>
              </a:spcAft>
              <a:buClr>
                <a:schemeClr val="dk1"/>
              </a:buClr>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5"/>
          <p:cNvSpPr txBox="1">
            <a:spLocks noGrp="1"/>
          </p:cNvSpPr>
          <p:nvPr>
            <p:ph type="body" idx="2"/>
          </p:nvPr>
        </p:nvSpPr>
        <p:spPr>
          <a:xfrm>
            <a:off x="6063049" y="3621849"/>
            <a:ext cx="5290751" cy="255511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342900" algn="l">
              <a:lnSpc>
                <a:spcPct val="110000"/>
              </a:lnSpc>
              <a:spcBef>
                <a:spcPts val="500"/>
              </a:spcBef>
              <a:spcAft>
                <a:spcPts val="0"/>
              </a:spcAft>
              <a:buClr>
                <a:schemeClr val="dk1"/>
              </a:buClr>
              <a:buSzPts val="1800"/>
              <a:buChar char="•"/>
              <a:defRPr/>
            </a:lvl2pPr>
            <a:lvl3pPr marL="1371600" lvl="2" indent="-228600" algn="l">
              <a:lnSpc>
                <a:spcPct val="110000"/>
              </a:lnSpc>
              <a:spcBef>
                <a:spcPts val="500"/>
              </a:spcBef>
              <a:spcAft>
                <a:spcPts val="0"/>
              </a:spcAft>
              <a:buClr>
                <a:schemeClr val="dk1"/>
              </a:buClr>
              <a:buSzPts val="1800"/>
              <a:buNone/>
              <a:defRPr/>
            </a:lvl3pPr>
            <a:lvl4pPr marL="1828800" lvl="3" indent="-342900" algn="l">
              <a:lnSpc>
                <a:spcPct val="110000"/>
              </a:lnSpc>
              <a:spcBef>
                <a:spcPts val="500"/>
              </a:spcBef>
              <a:spcAft>
                <a:spcPts val="0"/>
              </a:spcAft>
              <a:buClr>
                <a:schemeClr val="dk1"/>
              </a:buClr>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5"/>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5"/>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26"/>
          <p:cNvSpPr txBox="1">
            <a:spLocks noGrp="1"/>
          </p:cNvSpPr>
          <p:nvPr>
            <p:ph type="title"/>
          </p:nvPr>
        </p:nvSpPr>
        <p:spPr>
          <a:xfrm>
            <a:off x="517870" y="978408"/>
            <a:ext cx="5021182" cy="487045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6"/>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6"/>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sp>
        <p:nvSpPr>
          <p:cNvPr id="72" name="Google Shape;72;p27"/>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7"/>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7"/>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28"/>
          <p:cNvSpPr txBox="1">
            <a:spLocks noGrp="1"/>
          </p:cNvSpPr>
          <p:nvPr>
            <p:ph type="title"/>
          </p:nvPr>
        </p:nvSpPr>
        <p:spPr>
          <a:xfrm>
            <a:off x="517870" y="978408"/>
            <a:ext cx="5020948" cy="227064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8"/>
          <p:cNvSpPr txBox="1">
            <a:spLocks noGrp="1"/>
          </p:cNvSpPr>
          <p:nvPr>
            <p:ph type="body" idx="1"/>
          </p:nvPr>
        </p:nvSpPr>
        <p:spPr>
          <a:xfrm>
            <a:off x="6653182" y="987423"/>
            <a:ext cx="5020948"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000"/>
              <a:buNone/>
              <a:defRPr sz="2000"/>
            </a:lvl1pPr>
            <a:lvl2pPr marL="914400" lvl="1" indent="-342900" algn="l">
              <a:lnSpc>
                <a:spcPct val="110000"/>
              </a:lnSpc>
              <a:spcBef>
                <a:spcPts val="500"/>
              </a:spcBef>
              <a:spcAft>
                <a:spcPts val="0"/>
              </a:spcAft>
              <a:buClr>
                <a:schemeClr val="dk1"/>
              </a:buClr>
              <a:buSzPts val="1800"/>
              <a:buChar char="•"/>
              <a:defRPr sz="1800"/>
            </a:lvl2pPr>
            <a:lvl3pPr marL="1371600" lvl="2" indent="-228600" algn="l">
              <a:lnSpc>
                <a:spcPct val="110000"/>
              </a:lnSpc>
              <a:spcBef>
                <a:spcPts val="500"/>
              </a:spcBef>
              <a:spcAft>
                <a:spcPts val="0"/>
              </a:spcAft>
              <a:buClr>
                <a:schemeClr val="dk1"/>
              </a:buClr>
              <a:buSzPts val="1600"/>
              <a:buNone/>
              <a:defRPr sz="1600"/>
            </a:lvl3pPr>
            <a:lvl4pPr marL="1828800" lvl="3" indent="-317500" algn="l">
              <a:lnSpc>
                <a:spcPct val="110000"/>
              </a:lnSpc>
              <a:spcBef>
                <a:spcPts val="500"/>
              </a:spcBef>
              <a:spcAft>
                <a:spcPts val="0"/>
              </a:spcAft>
              <a:buClr>
                <a:schemeClr val="dk1"/>
              </a:buClr>
              <a:buSzPts val="1400"/>
              <a:buChar char="•"/>
              <a:defRPr sz="1400"/>
            </a:lvl4pPr>
            <a:lvl5pPr marL="2286000" lvl="4" indent="-228600" algn="l">
              <a:lnSpc>
                <a:spcPct val="110000"/>
              </a:lnSpc>
              <a:spcBef>
                <a:spcPts val="500"/>
              </a:spcBef>
              <a:spcAft>
                <a:spcPts val="0"/>
              </a:spcAft>
              <a:buClr>
                <a:schemeClr val="dk1"/>
              </a:buClr>
              <a:buSzPts val="1400"/>
              <a:buNone/>
              <a:defRPr sz="1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28"/>
          <p:cNvSpPr txBox="1">
            <a:spLocks noGrp="1"/>
          </p:cNvSpPr>
          <p:nvPr>
            <p:ph type="body" idx="2"/>
          </p:nvPr>
        </p:nvSpPr>
        <p:spPr>
          <a:xfrm>
            <a:off x="517870" y="3361038"/>
            <a:ext cx="5020948" cy="2507949"/>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400"/>
              <a:buNone/>
              <a:defRPr sz="2400" b="0" i="1"/>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28"/>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8"/>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8"/>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517870" y="978408"/>
            <a:ext cx="5021182" cy="4870457"/>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lt1"/>
              </a:buClr>
              <a:buSzPts val="5400"/>
              <a:buFont typeface="Arial"/>
              <a:buNone/>
              <a:defRPr sz="5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9"/>
          <p:cNvSpPr txBox="1">
            <a:spLocks noGrp="1"/>
          </p:cNvSpPr>
          <p:nvPr>
            <p:ph type="body" idx="1"/>
          </p:nvPr>
        </p:nvSpPr>
        <p:spPr>
          <a:xfrm>
            <a:off x="6662168" y="969264"/>
            <a:ext cx="5021182" cy="487045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342900" algn="l" rtl="0">
              <a:lnSpc>
                <a:spcPct val="11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228600" algn="l" rtl="0">
              <a:lnSpc>
                <a:spcPct val="11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1828800" marR="0" lvl="3" indent="-330200" algn="l" rtl="0">
              <a:lnSpc>
                <a:spcPct val="110000"/>
              </a:lnSpc>
              <a:spcBef>
                <a:spcPts val="5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228600" algn="l" rtl="0">
              <a:lnSpc>
                <a:spcPct val="11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8" name="Google Shape;8;p19"/>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 name="Google Shape;9;p19"/>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 name="Google Shape;10;p19"/>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0" marR="0" lvl="1" indent="0" algn="r" rtl="0">
              <a:spcBef>
                <a:spcPts val="0"/>
              </a:spcBef>
              <a:buNone/>
              <a:defRPr sz="900" b="0" i="0" u="none" strike="noStrike" cap="none">
                <a:solidFill>
                  <a:schemeClr val="lt1"/>
                </a:solidFill>
                <a:latin typeface="Arial"/>
                <a:ea typeface="Arial"/>
                <a:cs typeface="Arial"/>
                <a:sym typeface="Arial"/>
              </a:defRPr>
            </a:lvl2pPr>
            <a:lvl3pPr marL="0" marR="0" lvl="2" indent="0" algn="r" rtl="0">
              <a:spcBef>
                <a:spcPts val="0"/>
              </a:spcBef>
              <a:buNone/>
              <a:defRPr sz="900" b="0" i="0" u="none" strike="noStrike" cap="none">
                <a:solidFill>
                  <a:schemeClr val="lt1"/>
                </a:solidFill>
                <a:latin typeface="Arial"/>
                <a:ea typeface="Arial"/>
                <a:cs typeface="Arial"/>
                <a:sym typeface="Arial"/>
              </a:defRPr>
            </a:lvl3pPr>
            <a:lvl4pPr marL="0" marR="0" lvl="3" indent="0" algn="r" rtl="0">
              <a:spcBef>
                <a:spcPts val="0"/>
              </a:spcBef>
              <a:buNone/>
              <a:defRPr sz="900" b="0" i="0" u="none" strike="noStrike" cap="none">
                <a:solidFill>
                  <a:schemeClr val="lt1"/>
                </a:solidFill>
                <a:latin typeface="Arial"/>
                <a:ea typeface="Arial"/>
                <a:cs typeface="Arial"/>
                <a:sym typeface="Arial"/>
              </a:defRPr>
            </a:lvl4pPr>
            <a:lvl5pPr marL="0" marR="0" lvl="4" indent="0" algn="r" rtl="0">
              <a:spcBef>
                <a:spcPts val="0"/>
              </a:spcBef>
              <a:buNone/>
              <a:defRPr sz="900" b="0" i="0" u="none" strike="noStrike" cap="none">
                <a:solidFill>
                  <a:schemeClr val="lt1"/>
                </a:solidFill>
                <a:latin typeface="Arial"/>
                <a:ea typeface="Arial"/>
                <a:cs typeface="Arial"/>
                <a:sym typeface="Arial"/>
              </a:defRPr>
            </a:lvl5pPr>
            <a:lvl6pPr marL="0" marR="0" lvl="5" indent="0" algn="r" rtl="0">
              <a:spcBef>
                <a:spcPts val="0"/>
              </a:spcBef>
              <a:buNone/>
              <a:defRPr sz="900" b="0" i="0" u="none" strike="noStrike" cap="none">
                <a:solidFill>
                  <a:schemeClr val="lt1"/>
                </a:solidFill>
                <a:latin typeface="Arial"/>
                <a:ea typeface="Arial"/>
                <a:cs typeface="Arial"/>
                <a:sym typeface="Arial"/>
              </a:defRPr>
            </a:lvl6pPr>
            <a:lvl7pPr marL="0" marR="0" lvl="6" indent="0" algn="r" rtl="0">
              <a:spcBef>
                <a:spcPts val="0"/>
              </a:spcBef>
              <a:buNone/>
              <a:defRPr sz="900" b="0" i="0" u="none" strike="noStrike" cap="none">
                <a:solidFill>
                  <a:schemeClr val="lt1"/>
                </a:solidFill>
                <a:latin typeface="Arial"/>
                <a:ea typeface="Arial"/>
                <a:cs typeface="Arial"/>
                <a:sym typeface="Arial"/>
              </a:defRPr>
            </a:lvl7pPr>
            <a:lvl8pPr marL="0" marR="0" lvl="7" indent="0" algn="r" rtl="0">
              <a:spcBef>
                <a:spcPts val="0"/>
              </a:spcBef>
              <a:buNone/>
              <a:defRPr sz="900" b="0" i="0" u="none" strike="noStrike" cap="none">
                <a:solidFill>
                  <a:schemeClr val="lt1"/>
                </a:solidFill>
                <a:latin typeface="Arial"/>
                <a:ea typeface="Arial"/>
                <a:cs typeface="Arial"/>
                <a:sym typeface="Arial"/>
              </a:defRPr>
            </a:lvl8pPr>
            <a:lvl9pPr marL="0" marR="0" lvl="8" indent="0" algn="r" rtl="0">
              <a:spcBef>
                <a:spcPts val="0"/>
              </a:spcBef>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19"/>
          <p:cNvSpPr/>
          <p:nvPr/>
        </p:nvSpPr>
        <p:spPr>
          <a:xfrm>
            <a:off x="517870" y="508090"/>
            <a:ext cx="5021183" cy="1492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19"/>
          <p:cNvSpPr/>
          <p:nvPr/>
        </p:nvSpPr>
        <p:spPr>
          <a:xfrm>
            <a:off x="517870" y="508090"/>
            <a:ext cx="5021183" cy="1492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 name="Google Shape;13;p19"/>
          <p:cNvSpPr/>
          <p:nvPr/>
        </p:nvSpPr>
        <p:spPr>
          <a:xfrm>
            <a:off x="517870" y="508090"/>
            <a:ext cx="5021183" cy="1492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517870" y="978408"/>
            <a:ext cx="5021182" cy="4870457"/>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5400"/>
              <a:buFont typeface="Arial"/>
              <a:buNone/>
              <a:defRPr sz="5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18"/>
          <p:cNvSpPr txBox="1">
            <a:spLocks noGrp="1"/>
          </p:cNvSpPr>
          <p:nvPr>
            <p:ph type="body" idx="1"/>
          </p:nvPr>
        </p:nvSpPr>
        <p:spPr>
          <a:xfrm>
            <a:off x="6662168" y="969264"/>
            <a:ext cx="5021182" cy="487045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42900" algn="l" rtl="0">
              <a:lnSpc>
                <a:spcPct val="11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228600" algn="l"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30200" algn="l" rtl="0">
              <a:lnSpc>
                <a:spcPct val="11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18"/>
          <p:cNvSpPr txBox="1">
            <a:spLocks noGrp="1"/>
          </p:cNvSpPr>
          <p:nvPr>
            <p:ph type="dt" idx="10"/>
          </p:nvPr>
        </p:nvSpPr>
        <p:spPr>
          <a:xfrm>
            <a:off x="517870" y="642041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18"/>
          <p:cNvSpPr txBox="1">
            <a:spLocks noGrp="1"/>
          </p:cNvSpPr>
          <p:nvPr>
            <p:ph type="ftr" idx="11"/>
          </p:nvPr>
        </p:nvSpPr>
        <p:spPr>
          <a:xfrm>
            <a:off x="517870" y="97713"/>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18"/>
          <p:cNvSpPr txBox="1">
            <a:spLocks noGrp="1"/>
          </p:cNvSpPr>
          <p:nvPr>
            <p:ph type="sldNum" idx="12"/>
          </p:nvPr>
        </p:nvSpPr>
        <p:spPr>
          <a:xfrm>
            <a:off x="11454317" y="6420414"/>
            <a:ext cx="63790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0" marR="0" lvl="1" indent="0" algn="r" rtl="0">
              <a:spcBef>
                <a:spcPts val="0"/>
              </a:spcBef>
              <a:buNone/>
              <a:defRPr sz="900" b="0" i="0" u="none" strike="noStrike" cap="none">
                <a:solidFill>
                  <a:schemeClr val="dk1"/>
                </a:solidFill>
                <a:latin typeface="Arial"/>
                <a:ea typeface="Arial"/>
                <a:cs typeface="Arial"/>
                <a:sym typeface="Arial"/>
              </a:defRPr>
            </a:lvl2pPr>
            <a:lvl3pPr marL="0" marR="0" lvl="2" indent="0" algn="r" rtl="0">
              <a:spcBef>
                <a:spcPts val="0"/>
              </a:spcBef>
              <a:buNone/>
              <a:defRPr sz="900" b="0" i="0" u="none" strike="noStrike" cap="none">
                <a:solidFill>
                  <a:schemeClr val="dk1"/>
                </a:solidFill>
                <a:latin typeface="Arial"/>
                <a:ea typeface="Arial"/>
                <a:cs typeface="Arial"/>
                <a:sym typeface="Arial"/>
              </a:defRPr>
            </a:lvl3pPr>
            <a:lvl4pPr marL="0" marR="0" lvl="3" indent="0" algn="r" rtl="0">
              <a:spcBef>
                <a:spcPts val="0"/>
              </a:spcBef>
              <a:buNone/>
              <a:defRPr sz="900" b="0" i="0" u="none" strike="noStrike" cap="none">
                <a:solidFill>
                  <a:schemeClr val="dk1"/>
                </a:solidFill>
                <a:latin typeface="Arial"/>
                <a:ea typeface="Arial"/>
                <a:cs typeface="Arial"/>
                <a:sym typeface="Arial"/>
              </a:defRPr>
            </a:lvl4pPr>
            <a:lvl5pPr marL="0" marR="0" lvl="4" indent="0" algn="r" rtl="0">
              <a:spcBef>
                <a:spcPts val="0"/>
              </a:spcBef>
              <a:buNone/>
              <a:defRPr sz="900" b="0" i="0" u="none" strike="noStrike" cap="none">
                <a:solidFill>
                  <a:schemeClr val="dk1"/>
                </a:solidFill>
                <a:latin typeface="Arial"/>
                <a:ea typeface="Arial"/>
                <a:cs typeface="Arial"/>
                <a:sym typeface="Arial"/>
              </a:defRPr>
            </a:lvl5pPr>
            <a:lvl6pPr marL="0" marR="0" lvl="5" indent="0" algn="r" rtl="0">
              <a:spcBef>
                <a:spcPts val="0"/>
              </a:spcBef>
              <a:buNone/>
              <a:defRPr sz="900" b="0" i="0" u="none" strike="noStrike" cap="none">
                <a:solidFill>
                  <a:schemeClr val="dk1"/>
                </a:solidFill>
                <a:latin typeface="Arial"/>
                <a:ea typeface="Arial"/>
                <a:cs typeface="Arial"/>
                <a:sym typeface="Arial"/>
              </a:defRPr>
            </a:lvl6pPr>
            <a:lvl7pPr marL="0" marR="0" lvl="6" indent="0" algn="r" rtl="0">
              <a:spcBef>
                <a:spcPts val="0"/>
              </a:spcBef>
              <a:buNone/>
              <a:defRPr sz="900" b="0" i="0" u="none" strike="noStrike" cap="none">
                <a:solidFill>
                  <a:schemeClr val="dk1"/>
                </a:solidFill>
                <a:latin typeface="Arial"/>
                <a:ea typeface="Arial"/>
                <a:cs typeface="Arial"/>
                <a:sym typeface="Arial"/>
              </a:defRPr>
            </a:lvl7pPr>
            <a:lvl8pPr marL="0" marR="0" lvl="7" indent="0" algn="r" rtl="0">
              <a:spcBef>
                <a:spcPts val="0"/>
              </a:spcBef>
              <a:buNone/>
              <a:defRPr sz="900" b="0" i="0" u="none" strike="noStrike" cap="none">
                <a:solidFill>
                  <a:schemeClr val="dk1"/>
                </a:solidFill>
                <a:latin typeface="Arial"/>
                <a:ea typeface="Arial"/>
                <a:cs typeface="Arial"/>
                <a:sym typeface="Arial"/>
              </a:defRPr>
            </a:lvl8pPr>
            <a:lvl9pPr marL="0" marR="0" lvl="8" indent="0" algn="r" rtl="0">
              <a:spcBef>
                <a:spcPts val="0"/>
              </a:spcBef>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18"/>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 name="Google Shape;28;p18"/>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 name="Google Shape;29;p18"/>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5"/>
        <p:cNvGrpSpPr/>
        <p:nvPr/>
      </p:nvGrpSpPr>
      <p:grpSpPr>
        <a:xfrm>
          <a:off x="0" y="0"/>
          <a:ext cx="0" cy="0"/>
          <a:chOff x="0" y="0"/>
          <a:chExt cx="0" cy="0"/>
        </a:xfrm>
      </p:grpSpPr>
      <p:sp>
        <p:nvSpPr>
          <p:cNvPr id="106" name="Google Shape;106;p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07" name="Google Shape;107;p1" descr="Colorful wavy concept"/>
          <p:cNvPicPr preferRelativeResize="0"/>
          <p:nvPr/>
        </p:nvPicPr>
        <p:blipFill rotWithShape="1">
          <a:blip r:embed="rId3">
            <a:alphaModFix/>
          </a:blip>
          <a:srcRect b="15730"/>
          <a:stretch/>
        </p:blipFill>
        <p:spPr>
          <a:xfrm>
            <a:off x="20" y="10"/>
            <a:ext cx="12191979" cy="6857990"/>
          </a:xfrm>
          <a:prstGeom prst="rect">
            <a:avLst/>
          </a:prstGeom>
          <a:noFill/>
          <a:ln>
            <a:noFill/>
          </a:ln>
        </p:spPr>
      </p:pic>
      <p:sp>
        <p:nvSpPr>
          <p:cNvPr id="108" name="Google Shape;108;p1"/>
          <p:cNvSpPr/>
          <p:nvPr/>
        </p:nvSpPr>
        <p:spPr>
          <a:xfrm rot="5400000">
            <a:off x="-173183" y="173181"/>
            <a:ext cx="6858002" cy="6511640"/>
          </a:xfrm>
          <a:prstGeom prst="rect">
            <a:avLst/>
          </a:prstGeom>
          <a:gradFill>
            <a:gsLst>
              <a:gs pos="0">
                <a:srgbClr val="000000">
                  <a:alpha val="0"/>
                </a:srgbClr>
              </a:gs>
              <a:gs pos="26000">
                <a:srgbClr val="000000">
                  <a:alpha val="6666"/>
                </a:srgbClr>
              </a:gs>
              <a:gs pos="46000">
                <a:srgbClr val="000000">
                  <a:alpha val="20000"/>
                </a:srgbClr>
              </a:gs>
              <a:gs pos="100000">
                <a:srgbClr val="000000">
                  <a:alpha val="34901"/>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9" name="Google Shape;109;p1"/>
          <p:cNvSpPr txBox="1">
            <a:spLocks noGrp="1"/>
          </p:cNvSpPr>
          <p:nvPr>
            <p:ph type="subTitle" idx="1"/>
          </p:nvPr>
        </p:nvSpPr>
        <p:spPr>
          <a:xfrm>
            <a:off x="8459599" y="5753690"/>
            <a:ext cx="4381634" cy="69596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400"/>
              <a:buNone/>
            </a:pPr>
            <a:r>
              <a:rPr lang="en-US" sz="2400"/>
              <a:t>A Community Endeavor</a:t>
            </a:r>
            <a:endParaRPr/>
          </a:p>
        </p:txBody>
      </p:sp>
      <p:sp>
        <p:nvSpPr>
          <p:cNvPr id="110" name="Google Shape;110;p1"/>
          <p:cNvSpPr/>
          <p:nvPr/>
        </p:nvSpPr>
        <p:spPr>
          <a:xfrm>
            <a:off x="517868" y="508090"/>
            <a:ext cx="4695702" cy="1492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11" name="Google Shape;111;p1" descr="A group of people posing for a photo&#10;&#10;Description automatically generated"/>
          <p:cNvPicPr preferRelativeResize="0"/>
          <p:nvPr/>
        </p:nvPicPr>
        <p:blipFill rotWithShape="1">
          <a:blip r:embed="rId4">
            <a:alphaModFix/>
          </a:blip>
          <a:srcRect t="10969" r="6335" b="22268"/>
          <a:stretch/>
        </p:blipFill>
        <p:spPr>
          <a:xfrm>
            <a:off x="1687317" y="1687027"/>
            <a:ext cx="8817365" cy="4193668"/>
          </a:xfrm>
          <a:prstGeom prst="rect">
            <a:avLst/>
          </a:prstGeom>
          <a:noFill/>
          <a:ln>
            <a:noFill/>
          </a:ln>
        </p:spPr>
      </p:pic>
      <p:sp>
        <p:nvSpPr>
          <p:cNvPr id="112" name="Google Shape;112;p1"/>
          <p:cNvSpPr txBox="1">
            <a:spLocks noGrp="1"/>
          </p:cNvSpPr>
          <p:nvPr>
            <p:ph type="ctrTitle"/>
          </p:nvPr>
        </p:nvSpPr>
        <p:spPr>
          <a:xfrm>
            <a:off x="438909" y="524353"/>
            <a:ext cx="11262023" cy="128219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70C0"/>
              </a:buClr>
              <a:buSzPts val="6600"/>
              <a:buFont typeface="Arial"/>
              <a:buNone/>
            </a:pPr>
            <a:r>
              <a:rPr lang="en-US" sz="6600">
                <a:solidFill>
                  <a:srgbClr val="0070C0"/>
                </a:solidFill>
              </a:rPr>
              <a:t>Bitterroot Sporting Club</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0"/>
          <p:cNvSpPr txBox="1">
            <a:spLocks noGrp="1"/>
          </p:cNvSpPr>
          <p:nvPr>
            <p:ph type="ctrTitle"/>
          </p:nvPr>
        </p:nvSpPr>
        <p:spPr>
          <a:xfrm>
            <a:off x="517870" y="978408"/>
            <a:ext cx="5021183" cy="507422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5400"/>
              <a:buFont typeface="Arial"/>
              <a:buNone/>
            </a:pPr>
            <a:r>
              <a:rPr lang="en-US"/>
              <a:t>League Shooting</a:t>
            </a:r>
            <a:endParaRPr/>
          </a:p>
        </p:txBody>
      </p:sp>
      <p:sp>
        <p:nvSpPr>
          <p:cNvPr id="205" name="Google Shape;205;p10"/>
          <p:cNvSpPr txBox="1">
            <a:spLocks noGrp="1"/>
          </p:cNvSpPr>
          <p:nvPr>
            <p:ph type="subTitle" idx="1"/>
          </p:nvPr>
        </p:nvSpPr>
        <p:spPr>
          <a:xfrm>
            <a:off x="6662167" y="978408"/>
            <a:ext cx="5021183" cy="4868210"/>
          </a:xfrm>
          <a:prstGeom prst="rect">
            <a:avLst/>
          </a:prstGeom>
          <a:noFill/>
          <a:ln>
            <a:noFill/>
          </a:ln>
        </p:spPr>
        <p:txBody>
          <a:bodyPr spcFirstLastPara="1" wrap="square" lIns="91425" tIns="45700" rIns="91425" bIns="45700" anchor="b" anchorCtr="0">
            <a:normAutofit fontScale="92500" lnSpcReduction="10000"/>
          </a:bodyPr>
          <a:lstStyle/>
          <a:p>
            <a:pPr marL="0" lvl="0" indent="0" algn="l" rtl="0">
              <a:lnSpc>
                <a:spcPct val="100000"/>
              </a:lnSpc>
              <a:spcBef>
                <a:spcPts val="0"/>
              </a:spcBef>
              <a:spcAft>
                <a:spcPts val="0"/>
              </a:spcAft>
              <a:buClr>
                <a:schemeClr val="dk1"/>
              </a:buClr>
              <a:buSzPct val="100000"/>
              <a:buNone/>
            </a:pPr>
            <a:r>
              <a:rPr lang="en-US"/>
              <a:t>BSC offers multiple League shooting opportunities including Spring League, Doubles, Wobbles, 5-Stand and our newest addition of Ladies League.</a:t>
            </a:r>
            <a:endParaRPr/>
          </a:p>
          <a:p>
            <a:pPr marL="0" lvl="0" indent="0" algn="l" rtl="0">
              <a:lnSpc>
                <a:spcPct val="100000"/>
              </a:lnSpc>
              <a:spcBef>
                <a:spcPts val="1000"/>
              </a:spcBef>
              <a:spcAft>
                <a:spcPts val="0"/>
              </a:spcAft>
              <a:buClr>
                <a:schemeClr val="dk1"/>
              </a:buClr>
              <a:buSzPct val="100000"/>
              <a:buNone/>
            </a:pPr>
            <a:r>
              <a:rPr lang="en-US"/>
              <a:t>The Spring League typically serves around 50 shooters or 10 teams.</a:t>
            </a:r>
            <a:endParaRPr/>
          </a:p>
          <a:p>
            <a:pPr marL="0" lvl="0" indent="0" algn="l" rtl="0">
              <a:lnSpc>
                <a:spcPct val="100000"/>
              </a:lnSpc>
              <a:spcBef>
                <a:spcPts val="1000"/>
              </a:spcBef>
              <a:spcAft>
                <a:spcPts val="0"/>
              </a:spcAft>
              <a:buClr>
                <a:schemeClr val="dk1"/>
              </a:buClr>
              <a:buSzPct val="100000"/>
              <a:buNone/>
            </a:pPr>
            <a:r>
              <a:rPr lang="en-US"/>
              <a:t>BSC’s Womens League started in 2023 with 5 ladies and this year has grown to 15 registered shooters.  The league started in Kalispell with the Passionate Outlaws and has grown by a tremendous amount with the formation of multiple teams across the state of Montana and now even includes a team in Berthoud, CO!  Our year end state shoot is September 7</a:t>
            </a:r>
            <a:r>
              <a:rPr lang="en-US" baseline="30000"/>
              <a:t>th</a:t>
            </a:r>
            <a:r>
              <a:rPr lang="en-US"/>
              <a:t> in Kalispell.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p11"/>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1" name="Google Shape;211;p11"/>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 name="Google Shape;212;p11"/>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3" name="Google Shape;213;p11"/>
          <p:cNvSpPr/>
          <p:nvPr/>
        </p:nvSpPr>
        <p:spPr>
          <a:xfrm>
            <a:off x="0" y="0"/>
            <a:ext cx="12188952" cy="68579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 name="Google Shape;214;p11"/>
          <p:cNvSpPr txBox="1">
            <a:spLocks noGrp="1"/>
          </p:cNvSpPr>
          <p:nvPr>
            <p:ph type="title"/>
          </p:nvPr>
        </p:nvSpPr>
        <p:spPr>
          <a:xfrm>
            <a:off x="517870" y="976160"/>
            <a:ext cx="5021183" cy="146304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400"/>
              <a:buFont typeface="Arial"/>
              <a:buNone/>
            </a:pPr>
            <a:r>
              <a:rPr lang="en-US" sz="4400"/>
              <a:t>Other Great Things…</a:t>
            </a:r>
            <a:endParaRPr/>
          </a:p>
        </p:txBody>
      </p:sp>
      <p:sp>
        <p:nvSpPr>
          <p:cNvPr id="215" name="Google Shape;215;p11"/>
          <p:cNvSpPr txBox="1">
            <a:spLocks noGrp="1"/>
          </p:cNvSpPr>
          <p:nvPr>
            <p:ph type="body" idx="1"/>
          </p:nvPr>
        </p:nvSpPr>
        <p:spPr>
          <a:xfrm>
            <a:off x="517868" y="2578608"/>
            <a:ext cx="5020056" cy="376732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1800"/>
              <a:buNone/>
            </a:pPr>
            <a:r>
              <a:rPr lang="en-US" sz="1800"/>
              <a:t>BSC brings people together.  It is a place where senior citizens come to enjoy some company, a place where families spend time together, and friends gather to have some fun.  BSC is a positive, encouraging environment with a strong community focus.  It supports the shooting sports in a responsible and safe manner and continually gives back.  You will not find more dedicated volunteers anywhere and you will quickly find you have become a part of a much larger family.  It is our hope to continue this legacy that was started so long ago and has become a part of our Montana history.</a:t>
            </a:r>
            <a:endParaRPr/>
          </a:p>
        </p:txBody>
      </p:sp>
      <p:sp>
        <p:nvSpPr>
          <p:cNvPr id="216" name="Google Shape;216;p11"/>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17" name="Google Shape;217;p11" descr="A group of people posing for a photo&#10;&#10;Description automatically generated"/>
          <p:cNvPicPr preferRelativeResize="0"/>
          <p:nvPr/>
        </p:nvPicPr>
        <p:blipFill rotWithShape="1">
          <a:blip r:embed="rId3">
            <a:alphaModFix/>
          </a:blip>
          <a:srcRect t="11773" r="20945"/>
          <a:stretch/>
        </p:blipFill>
        <p:spPr>
          <a:xfrm>
            <a:off x="6489897" y="2715768"/>
            <a:ext cx="4873074" cy="3630168"/>
          </a:xfrm>
          <a:prstGeom prst="rect">
            <a:avLst/>
          </a:prstGeom>
          <a:noFill/>
          <a:ln>
            <a:noFill/>
          </a:ln>
        </p:spPr>
      </p:pic>
      <p:pic>
        <p:nvPicPr>
          <p:cNvPr id="218" name="Google Shape;218;p11" descr="A group of people standing next to white pipes&#10;&#10;Description automatically generated"/>
          <p:cNvPicPr preferRelativeResize="0"/>
          <p:nvPr/>
        </p:nvPicPr>
        <p:blipFill rotWithShape="1">
          <a:blip r:embed="rId4">
            <a:alphaModFix/>
          </a:blip>
          <a:srcRect/>
          <a:stretch/>
        </p:blipFill>
        <p:spPr>
          <a:xfrm>
            <a:off x="9083828" y="710804"/>
            <a:ext cx="2589356" cy="1728395"/>
          </a:xfrm>
          <a:prstGeom prst="rect">
            <a:avLst/>
          </a:prstGeom>
          <a:noFill/>
          <a:ln>
            <a:noFill/>
          </a:ln>
        </p:spPr>
      </p:pic>
      <p:pic>
        <p:nvPicPr>
          <p:cNvPr id="219" name="Google Shape;219;p11" descr="A group of people sitting on a bench&#10;&#10;Description automatically generated"/>
          <p:cNvPicPr preferRelativeResize="0"/>
          <p:nvPr/>
        </p:nvPicPr>
        <p:blipFill rotWithShape="1">
          <a:blip r:embed="rId5">
            <a:alphaModFix/>
          </a:blip>
          <a:srcRect l="19118" t="14708" r="12814"/>
          <a:stretch/>
        </p:blipFill>
        <p:spPr>
          <a:xfrm>
            <a:off x="6169519" y="710804"/>
            <a:ext cx="2589356" cy="17283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sp>
        <p:nvSpPr>
          <p:cNvPr id="224" name="Google Shape;224;p12"/>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5" name="Google Shape;225;p12"/>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6" name="Google Shape;226;p12"/>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7" name="Google Shape;227;p12"/>
          <p:cNvSpPr/>
          <p:nvPr/>
        </p:nvSpPr>
        <p:spPr>
          <a:xfrm>
            <a:off x="0" y="0"/>
            <a:ext cx="12188952" cy="68579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8" name="Google Shape;228;p12" descr="Two men standing outside a building&#10;&#10;Description automatically generated"/>
          <p:cNvPicPr preferRelativeResize="0"/>
          <p:nvPr/>
        </p:nvPicPr>
        <p:blipFill rotWithShape="1">
          <a:blip r:embed="rId3">
            <a:alphaModFix/>
          </a:blip>
          <a:srcRect t="3464" b="11833"/>
          <a:stretch/>
        </p:blipFill>
        <p:spPr>
          <a:xfrm>
            <a:off x="517870" y="508090"/>
            <a:ext cx="3281773" cy="2779776"/>
          </a:xfrm>
          <a:prstGeom prst="rect">
            <a:avLst/>
          </a:prstGeom>
          <a:noFill/>
          <a:ln w="9525" cap="flat" cmpd="sng">
            <a:solidFill>
              <a:schemeClr val="dk1"/>
            </a:solidFill>
            <a:prstDash val="solid"/>
            <a:round/>
            <a:headEnd type="none" w="sm" len="sm"/>
            <a:tailEnd type="none" w="sm" len="sm"/>
          </a:ln>
        </p:spPr>
      </p:pic>
      <p:pic>
        <p:nvPicPr>
          <p:cNvPr id="229" name="Google Shape;229;p12" descr="A group of people standing in a field&#10;&#10;Description automatically generated"/>
          <p:cNvPicPr preferRelativeResize="0"/>
          <p:nvPr/>
        </p:nvPicPr>
        <p:blipFill rotWithShape="1">
          <a:blip r:embed="rId4">
            <a:alphaModFix/>
          </a:blip>
          <a:srcRect t="15296"/>
          <a:stretch/>
        </p:blipFill>
        <p:spPr>
          <a:xfrm>
            <a:off x="517870" y="3566160"/>
            <a:ext cx="3281773" cy="2779776"/>
          </a:xfrm>
          <a:prstGeom prst="rect">
            <a:avLst/>
          </a:prstGeom>
          <a:noFill/>
          <a:ln w="9525" cap="flat" cmpd="sng">
            <a:solidFill>
              <a:schemeClr val="dk1"/>
            </a:solidFill>
            <a:prstDash val="solid"/>
            <a:round/>
            <a:headEnd type="none" w="sm" len="sm"/>
            <a:tailEnd type="none" w="sm" len="sm"/>
          </a:ln>
        </p:spPr>
      </p:pic>
      <p:sp>
        <p:nvSpPr>
          <p:cNvPr id="230" name="Google Shape;230;p12"/>
          <p:cNvSpPr txBox="1">
            <a:spLocks noGrp="1"/>
          </p:cNvSpPr>
          <p:nvPr>
            <p:ph type="title"/>
          </p:nvPr>
        </p:nvSpPr>
        <p:spPr>
          <a:xfrm>
            <a:off x="4541229" y="984627"/>
            <a:ext cx="7150997" cy="146304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400"/>
              <a:buFont typeface="Arial"/>
              <a:buNone/>
            </a:pPr>
            <a:r>
              <a:rPr lang="en-US" sz="4400"/>
              <a:t>Why Does BSC Need A New Location?</a:t>
            </a:r>
            <a:endParaRPr/>
          </a:p>
        </p:txBody>
      </p:sp>
      <p:sp>
        <p:nvSpPr>
          <p:cNvPr id="231" name="Google Shape;231;p12"/>
          <p:cNvSpPr txBox="1">
            <a:spLocks noGrp="1"/>
          </p:cNvSpPr>
          <p:nvPr>
            <p:ph type="body" idx="1"/>
          </p:nvPr>
        </p:nvSpPr>
        <p:spPr>
          <a:xfrm>
            <a:off x="4541229" y="2578608"/>
            <a:ext cx="7150996" cy="3767328"/>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110000"/>
              </a:lnSpc>
              <a:spcBef>
                <a:spcPts val="0"/>
              </a:spcBef>
              <a:spcAft>
                <a:spcPts val="0"/>
              </a:spcAft>
              <a:buClr>
                <a:schemeClr val="dk1"/>
              </a:buClr>
              <a:buSzPts val="2800"/>
              <a:buNone/>
            </a:pPr>
            <a:r>
              <a:rPr lang="en-US" sz="2800"/>
              <a:t>Bitterroot Sporting Club is currently leasing property from Ravalli County.  The Club has been on this land since 1947 but due to the airport expansion and the sewer updates currently being implemented, we have been notified that the lease will not be renewed.  With that, the work began to find a new home for this community treasure.</a:t>
            </a:r>
            <a:endParaRPr/>
          </a:p>
        </p:txBody>
      </p:sp>
      <p:sp>
        <p:nvSpPr>
          <p:cNvPr id="232" name="Google Shape;232;p12"/>
          <p:cNvSpPr/>
          <p:nvPr/>
        </p:nvSpPr>
        <p:spPr>
          <a:xfrm>
            <a:off x="4541230" y="508090"/>
            <a:ext cx="7096810"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13"/>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8" name="Google Shape;238;p13"/>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13"/>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 name="Google Shape;240;p13"/>
          <p:cNvSpPr/>
          <p:nvPr/>
        </p:nvSpPr>
        <p:spPr>
          <a:xfrm>
            <a:off x="0" y="0"/>
            <a:ext cx="12188952" cy="68579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1" name="Google Shape;241;p13"/>
          <p:cNvSpPr txBox="1">
            <a:spLocks noGrp="1"/>
          </p:cNvSpPr>
          <p:nvPr>
            <p:ph type="title"/>
          </p:nvPr>
        </p:nvSpPr>
        <p:spPr>
          <a:xfrm>
            <a:off x="521208" y="978407"/>
            <a:ext cx="5102352" cy="166420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700"/>
              <a:buFont typeface="Arial"/>
              <a:buNone/>
            </a:pPr>
            <a:r>
              <a:rPr lang="en-US" sz="3700"/>
              <a:t>Our Current Facilities</a:t>
            </a:r>
            <a:endParaRPr/>
          </a:p>
        </p:txBody>
      </p:sp>
      <p:sp>
        <p:nvSpPr>
          <p:cNvPr id="242" name="Google Shape;242;p13"/>
          <p:cNvSpPr txBox="1"/>
          <p:nvPr/>
        </p:nvSpPr>
        <p:spPr>
          <a:xfrm>
            <a:off x="6714066" y="978408"/>
            <a:ext cx="4953677" cy="5367528"/>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11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The Club House</a:t>
            </a:r>
            <a:endParaRPr/>
          </a:p>
          <a:p>
            <a:pPr marL="742950" marR="0" lvl="1" indent="-285750" algn="l" rtl="0">
              <a:lnSpc>
                <a:spcPct val="110000"/>
              </a:lnSpc>
              <a:spcBef>
                <a:spcPts val="6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Main Social Area/Front Desk/Concessions</a:t>
            </a:r>
            <a:endParaRPr/>
          </a:p>
          <a:p>
            <a:pPr marL="742950" marR="0" lvl="1" indent="-285750" algn="l" rtl="0">
              <a:lnSpc>
                <a:spcPct val="110000"/>
              </a:lnSpc>
              <a:spcBef>
                <a:spcPts val="6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Eating Area</a:t>
            </a:r>
            <a:endParaRPr/>
          </a:p>
          <a:p>
            <a:pPr marL="742950" marR="0" lvl="1" indent="-285750" algn="l" rtl="0">
              <a:lnSpc>
                <a:spcPct val="110000"/>
              </a:lnSpc>
              <a:spcBef>
                <a:spcPts val="6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Bathrooms</a:t>
            </a:r>
            <a:endParaRPr/>
          </a:p>
          <a:p>
            <a:pPr marL="742950" marR="0" lvl="1" indent="-285750" algn="l" rtl="0">
              <a:lnSpc>
                <a:spcPct val="110000"/>
              </a:lnSpc>
              <a:spcBef>
                <a:spcPts val="6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Shop Area with Storage</a:t>
            </a:r>
            <a:endParaRPr/>
          </a:p>
          <a:p>
            <a:pPr marL="285750" marR="0" lvl="0" indent="-285750" algn="l" rtl="0">
              <a:lnSpc>
                <a:spcPct val="110000"/>
              </a:lnSpc>
              <a:spcBef>
                <a:spcPts val="600"/>
              </a:spcBef>
              <a:spcAft>
                <a:spcPts val="0"/>
              </a:spcAft>
              <a:buClr>
                <a:schemeClr val="dk1"/>
              </a:buClr>
              <a:buSzPts val="2400"/>
              <a:buFont typeface="Arial"/>
              <a:buChar char="•"/>
            </a:pPr>
            <a:r>
              <a:rPr lang="en-US" sz="2400">
                <a:solidFill>
                  <a:schemeClr val="dk1"/>
                </a:solidFill>
                <a:latin typeface="Arial"/>
                <a:ea typeface="Arial"/>
                <a:cs typeface="Arial"/>
                <a:sym typeface="Arial"/>
              </a:rPr>
              <a:t>Parking Area</a:t>
            </a:r>
            <a:endParaRPr/>
          </a:p>
          <a:p>
            <a:pPr marL="285750" marR="0" lvl="0" indent="-285750" algn="l" rtl="0">
              <a:lnSpc>
                <a:spcPct val="110000"/>
              </a:lnSpc>
              <a:spcBef>
                <a:spcPts val="600"/>
              </a:spcBef>
              <a:spcAft>
                <a:spcPts val="0"/>
              </a:spcAft>
              <a:buClr>
                <a:schemeClr val="dk1"/>
              </a:buClr>
              <a:buSzPts val="2400"/>
              <a:buFont typeface="Arial"/>
              <a:buChar char="•"/>
            </a:pPr>
            <a:r>
              <a:rPr lang="en-US" sz="2400">
                <a:solidFill>
                  <a:schemeClr val="dk1"/>
                </a:solidFill>
                <a:latin typeface="Arial"/>
                <a:ea typeface="Arial"/>
                <a:cs typeface="Arial"/>
                <a:sym typeface="Arial"/>
              </a:rPr>
              <a:t>Conex Storage Box</a:t>
            </a:r>
            <a:endParaRPr/>
          </a:p>
          <a:p>
            <a:pPr marL="285750" marR="0" lvl="0" indent="-171450" algn="l" rtl="0">
              <a:lnSpc>
                <a:spcPct val="110000"/>
              </a:lnSpc>
              <a:spcBef>
                <a:spcPts val="60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 name="Google Shape;243;p13"/>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4" name="Google Shape;244;p13"/>
          <p:cNvSpPr/>
          <p:nvPr/>
        </p:nvSpPr>
        <p:spPr>
          <a:xfrm>
            <a:off x="6163056" y="559870"/>
            <a:ext cx="5513832" cy="4571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5" name="Google Shape;245;p13" descr="A building with a lawn and trees&#10;&#10;Description automatically generated"/>
          <p:cNvPicPr preferRelativeResize="0">
            <a:picLocks noGrp="1"/>
          </p:cNvPicPr>
          <p:nvPr>
            <p:ph type="body" idx="2"/>
          </p:nvPr>
        </p:nvPicPr>
        <p:blipFill rotWithShape="1">
          <a:blip r:embed="rId3">
            <a:alphaModFix/>
          </a:blip>
          <a:srcRect/>
          <a:stretch/>
        </p:blipFill>
        <p:spPr>
          <a:xfrm>
            <a:off x="538165" y="1767738"/>
            <a:ext cx="5116261" cy="38371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14"/>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1" name="Google Shape;251;p14"/>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2" name="Google Shape;252;p14"/>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3" name="Google Shape;253;p14"/>
          <p:cNvSpPr/>
          <p:nvPr/>
        </p:nvSpPr>
        <p:spPr>
          <a:xfrm>
            <a:off x="0" y="0"/>
            <a:ext cx="12188952" cy="68579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4" name="Google Shape;254;p14" descr="A grassy area with trees and mountains in the background&#10;&#10;Description automatically generated"/>
          <p:cNvPicPr preferRelativeResize="0">
            <a:picLocks noGrp="1"/>
          </p:cNvPicPr>
          <p:nvPr>
            <p:ph type="body" idx="1"/>
          </p:nvPr>
        </p:nvPicPr>
        <p:blipFill rotWithShape="1">
          <a:blip r:embed="rId3">
            <a:alphaModFix/>
          </a:blip>
          <a:srcRect r="-2" b="26710"/>
          <a:stretch/>
        </p:blipFill>
        <p:spPr>
          <a:xfrm>
            <a:off x="517870" y="508090"/>
            <a:ext cx="5057307" cy="2779776"/>
          </a:xfrm>
          <a:prstGeom prst="rect">
            <a:avLst/>
          </a:prstGeom>
          <a:noFill/>
          <a:ln>
            <a:noFill/>
          </a:ln>
        </p:spPr>
      </p:pic>
      <p:pic>
        <p:nvPicPr>
          <p:cNvPr id="255" name="Google Shape;255;p14" descr="A grassy area with buildings in the background&#10;&#10;Description automatically generated"/>
          <p:cNvPicPr preferRelativeResize="0"/>
          <p:nvPr/>
        </p:nvPicPr>
        <p:blipFill rotWithShape="1">
          <a:blip r:embed="rId4">
            <a:alphaModFix/>
          </a:blip>
          <a:srcRect t="11867" r="-2" b="14844"/>
          <a:stretch/>
        </p:blipFill>
        <p:spPr>
          <a:xfrm>
            <a:off x="517870" y="3566160"/>
            <a:ext cx="5057307" cy="2779776"/>
          </a:xfrm>
          <a:prstGeom prst="rect">
            <a:avLst/>
          </a:prstGeom>
          <a:noFill/>
          <a:ln>
            <a:noFill/>
          </a:ln>
        </p:spPr>
      </p:pic>
      <p:sp>
        <p:nvSpPr>
          <p:cNvPr id="256" name="Google Shape;256;p14"/>
          <p:cNvSpPr txBox="1">
            <a:spLocks noGrp="1"/>
          </p:cNvSpPr>
          <p:nvPr>
            <p:ph type="body" idx="2"/>
          </p:nvPr>
        </p:nvSpPr>
        <p:spPr>
          <a:xfrm>
            <a:off x="6419088" y="956733"/>
            <a:ext cx="5230368" cy="5389203"/>
          </a:xfrm>
          <a:prstGeom prst="rect">
            <a:avLst/>
          </a:prstGeom>
          <a:noFill/>
          <a:ln>
            <a:noFill/>
          </a:ln>
        </p:spPr>
        <p:txBody>
          <a:bodyPr spcFirstLastPara="1" wrap="square" lIns="91425" tIns="45700" rIns="91425" bIns="45700" anchor="t" anchorCtr="0">
            <a:normAutofit/>
          </a:bodyPr>
          <a:lstStyle/>
          <a:p>
            <a:pPr marL="285750" lvl="0" indent="-285750" algn="l" rtl="0">
              <a:lnSpc>
                <a:spcPct val="110000"/>
              </a:lnSpc>
              <a:spcBef>
                <a:spcPts val="0"/>
              </a:spcBef>
              <a:spcAft>
                <a:spcPts val="0"/>
              </a:spcAft>
              <a:buClr>
                <a:schemeClr val="dk1"/>
              </a:buClr>
              <a:buSzPts val="2400"/>
              <a:buFont typeface="Arial"/>
              <a:buChar char="•"/>
            </a:pPr>
            <a:r>
              <a:rPr lang="en-US" sz="2400"/>
              <a:t>The Fields</a:t>
            </a:r>
            <a:endParaRPr/>
          </a:p>
          <a:p>
            <a:pPr marL="560070" lvl="1" indent="-285750" algn="l" rtl="0">
              <a:lnSpc>
                <a:spcPct val="110000"/>
              </a:lnSpc>
              <a:spcBef>
                <a:spcPts val="1100"/>
              </a:spcBef>
              <a:spcAft>
                <a:spcPts val="0"/>
              </a:spcAft>
              <a:buClr>
                <a:schemeClr val="dk1"/>
              </a:buClr>
              <a:buSzPts val="2200"/>
              <a:buChar char="•"/>
            </a:pPr>
            <a:r>
              <a:rPr lang="en-US" sz="2200"/>
              <a:t>3 Poured Concrete Trap Fields for 16-27 Yard Shooting</a:t>
            </a:r>
            <a:endParaRPr/>
          </a:p>
          <a:p>
            <a:pPr marL="560070" lvl="1" indent="-285750" algn="l" rtl="0">
              <a:lnSpc>
                <a:spcPct val="110000"/>
              </a:lnSpc>
              <a:spcBef>
                <a:spcPts val="1100"/>
              </a:spcBef>
              <a:spcAft>
                <a:spcPts val="0"/>
              </a:spcAft>
              <a:buClr>
                <a:schemeClr val="dk1"/>
              </a:buClr>
              <a:buSzPts val="2200"/>
              <a:buChar char="•"/>
            </a:pPr>
            <a:r>
              <a:rPr lang="en-US" sz="2200"/>
              <a:t>5-Stand Field</a:t>
            </a:r>
            <a:endParaRPr/>
          </a:p>
          <a:p>
            <a:pPr marL="285750" lvl="0" indent="-285750" algn="l" rtl="0">
              <a:lnSpc>
                <a:spcPct val="110000"/>
              </a:lnSpc>
              <a:spcBef>
                <a:spcPts val="1600"/>
              </a:spcBef>
              <a:spcAft>
                <a:spcPts val="0"/>
              </a:spcAft>
              <a:buClr>
                <a:schemeClr val="dk1"/>
              </a:buClr>
              <a:buSzPts val="2400"/>
              <a:buFont typeface="Arial"/>
              <a:buChar char="•"/>
            </a:pPr>
            <a:r>
              <a:rPr lang="en-US" sz="2400"/>
              <a:t>Grounds are meticulously maintained by volunteers</a:t>
            </a:r>
            <a:endParaRPr/>
          </a:p>
          <a:p>
            <a:pPr marL="285750" lvl="0" indent="-285750" algn="l" rtl="0">
              <a:lnSpc>
                <a:spcPct val="110000"/>
              </a:lnSpc>
              <a:spcBef>
                <a:spcPts val="1600"/>
              </a:spcBef>
              <a:spcAft>
                <a:spcPts val="0"/>
              </a:spcAft>
              <a:buClr>
                <a:schemeClr val="dk1"/>
              </a:buClr>
              <a:buSzPts val="2400"/>
              <a:buFont typeface="Arial"/>
              <a:buChar char="•"/>
            </a:pPr>
            <a:r>
              <a:rPr lang="en-US" sz="2400"/>
              <a:t>Underground Sprinkler System</a:t>
            </a:r>
            <a:endParaRPr/>
          </a:p>
          <a:p>
            <a:pPr marL="285750" lvl="0" indent="-285750" algn="l" rtl="0">
              <a:lnSpc>
                <a:spcPct val="110000"/>
              </a:lnSpc>
              <a:spcBef>
                <a:spcPts val="1600"/>
              </a:spcBef>
              <a:spcAft>
                <a:spcPts val="0"/>
              </a:spcAft>
              <a:buClr>
                <a:schemeClr val="dk1"/>
              </a:buClr>
              <a:buSzPts val="2400"/>
              <a:buFont typeface="Arial"/>
              <a:buChar char="•"/>
            </a:pPr>
            <a:r>
              <a:rPr lang="en-US" sz="2400"/>
              <a:t>Shot is periodically reclaimed on an as needed basis</a:t>
            </a:r>
            <a:endParaRPr/>
          </a:p>
          <a:p>
            <a:pPr marL="0" lvl="0" indent="0" algn="l" rtl="0">
              <a:lnSpc>
                <a:spcPct val="110000"/>
              </a:lnSpc>
              <a:spcBef>
                <a:spcPts val="1600"/>
              </a:spcBef>
              <a:spcAft>
                <a:spcPts val="0"/>
              </a:spcAft>
              <a:buClr>
                <a:schemeClr val="dk1"/>
              </a:buClr>
              <a:buSzPts val="1800"/>
              <a:buNone/>
            </a:pPr>
            <a:endParaRPr sz="1800"/>
          </a:p>
          <a:p>
            <a:pPr marL="0" lvl="0" indent="0" algn="l" rtl="0">
              <a:lnSpc>
                <a:spcPct val="110000"/>
              </a:lnSpc>
              <a:spcBef>
                <a:spcPts val="1000"/>
              </a:spcBef>
              <a:spcAft>
                <a:spcPts val="0"/>
              </a:spcAft>
              <a:buClr>
                <a:schemeClr val="dk1"/>
              </a:buClr>
              <a:buSzPts val="1800"/>
              <a:buNone/>
            </a:pPr>
            <a:endParaRPr sz="1800"/>
          </a:p>
          <a:p>
            <a:pPr marL="0" lvl="0" indent="0" algn="l" rtl="0">
              <a:lnSpc>
                <a:spcPct val="110000"/>
              </a:lnSpc>
              <a:spcBef>
                <a:spcPts val="1000"/>
              </a:spcBef>
              <a:spcAft>
                <a:spcPts val="0"/>
              </a:spcAft>
              <a:buClr>
                <a:schemeClr val="dk1"/>
              </a:buClr>
              <a:buSzPts val="1800"/>
              <a:buNone/>
            </a:pPr>
            <a:endParaRPr sz="1800"/>
          </a:p>
        </p:txBody>
      </p:sp>
      <p:sp>
        <p:nvSpPr>
          <p:cNvPr id="257" name="Google Shape;257;p14"/>
          <p:cNvSpPr/>
          <p:nvPr/>
        </p:nvSpPr>
        <p:spPr>
          <a:xfrm>
            <a:off x="6437376" y="508090"/>
            <a:ext cx="5230368"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15"/>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 name="Google Shape;263;p15"/>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 name="Google Shape;264;p15"/>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 name="Google Shape;265;p15"/>
          <p:cNvSpPr/>
          <p:nvPr/>
        </p:nvSpPr>
        <p:spPr>
          <a:xfrm>
            <a:off x="0" y="0"/>
            <a:ext cx="12188952" cy="68579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66" name="Google Shape;266;p15" descr="A group of men standing on a road&#10;&#10;Description automatically generated"/>
          <p:cNvPicPr preferRelativeResize="0">
            <a:picLocks noGrp="1"/>
          </p:cNvPicPr>
          <p:nvPr>
            <p:ph type="body" idx="1"/>
          </p:nvPr>
        </p:nvPicPr>
        <p:blipFill rotWithShape="1">
          <a:blip r:embed="rId3">
            <a:alphaModFix/>
          </a:blip>
          <a:srcRect t="10535" r="-2" b="12660"/>
          <a:stretch/>
        </p:blipFill>
        <p:spPr>
          <a:xfrm>
            <a:off x="5958018" y="508090"/>
            <a:ext cx="5709726" cy="5846989"/>
          </a:xfrm>
          <a:prstGeom prst="rect">
            <a:avLst/>
          </a:prstGeom>
          <a:noFill/>
          <a:ln>
            <a:noFill/>
          </a:ln>
        </p:spPr>
      </p:pic>
      <p:sp>
        <p:nvSpPr>
          <p:cNvPr id="267" name="Google Shape;267;p15"/>
          <p:cNvSpPr txBox="1">
            <a:spLocks noGrp="1"/>
          </p:cNvSpPr>
          <p:nvPr>
            <p:ph type="title"/>
          </p:nvPr>
        </p:nvSpPr>
        <p:spPr>
          <a:xfrm>
            <a:off x="517871" y="976160"/>
            <a:ext cx="4798200" cy="146304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400"/>
              <a:buFont typeface="Arial"/>
              <a:buNone/>
            </a:pPr>
            <a:r>
              <a:rPr lang="en-US" sz="4400"/>
              <a:t>Maintenance</a:t>
            </a:r>
            <a:endParaRPr/>
          </a:p>
        </p:txBody>
      </p:sp>
      <p:sp>
        <p:nvSpPr>
          <p:cNvPr id="268" name="Google Shape;268;p15"/>
          <p:cNvSpPr txBox="1">
            <a:spLocks noGrp="1"/>
          </p:cNvSpPr>
          <p:nvPr>
            <p:ph type="body" idx="2"/>
          </p:nvPr>
        </p:nvSpPr>
        <p:spPr>
          <a:xfrm>
            <a:off x="517871" y="2578608"/>
            <a:ext cx="4672966" cy="376732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1800"/>
              <a:buNone/>
            </a:pPr>
            <a:r>
              <a:rPr lang="en-US" sz="1800"/>
              <a:t>Several volunteers donate their time and energy to help maintain our facility.  Every Tuesday, these dedicated individuals help load the trap houses, empty garbages, and mow the fields along with any other work that may be needed.  We can’t thank them enough for their commitment and hard work!</a:t>
            </a:r>
            <a:endParaRPr/>
          </a:p>
          <a:p>
            <a:pPr marL="0" lvl="0" indent="0" algn="l" rtl="0">
              <a:lnSpc>
                <a:spcPct val="110000"/>
              </a:lnSpc>
              <a:spcBef>
                <a:spcPts val="1000"/>
              </a:spcBef>
              <a:spcAft>
                <a:spcPts val="0"/>
              </a:spcAft>
              <a:buClr>
                <a:schemeClr val="dk1"/>
              </a:buClr>
              <a:buSzPts val="1800"/>
              <a:buNone/>
            </a:pPr>
            <a:r>
              <a:rPr lang="en-US" sz="1800"/>
              <a:t>A unique feature of BSC is that it is run by volunteers.  There are no paid positions which helps to keep the costs down.</a:t>
            </a:r>
            <a:endParaRPr/>
          </a:p>
        </p:txBody>
      </p:sp>
      <p:sp>
        <p:nvSpPr>
          <p:cNvPr id="269" name="Google Shape;269;p15"/>
          <p:cNvSpPr/>
          <p:nvPr/>
        </p:nvSpPr>
        <p:spPr>
          <a:xfrm>
            <a:off x="517871" y="508090"/>
            <a:ext cx="4672966"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sp>
        <p:nvSpPr>
          <p:cNvPr id="274" name="Google Shape;274;p16"/>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 name="Google Shape;275;p16"/>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 name="Google Shape;276;p16"/>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 name="Google Shape;277;p16"/>
          <p:cNvSpPr/>
          <p:nvPr/>
        </p:nvSpPr>
        <p:spPr>
          <a:xfrm>
            <a:off x="0" y="0"/>
            <a:ext cx="12188952" cy="68579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 name="Google Shape;278;p16"/>
          <p:cNvSpPr/>
          <p:nvPr/>
        </p:nvSpPr>
        <p:spPr>
          <a:xfrm>
            <a:off x="517869" y="508090"/>
            <a:ext cx="11153214" cy="149279"/>
          </a:xfrm>
          <a:custGeom>
            <a:avLst/>
            <a:gdLst/>
            <a:ahLst/>
            <a:cxnLst/>
            <a:rect l="l" t="t" r="r" b="b"/>
            <a:pathLst>
              <a:path w="8085002" h="149279" extrusionOk="0">
                <a:moveTo>
                  <a:pt x="0" y="0"/>
                </a:moveTo>
                <a:lnTo>
                  <a:pt x="8085002" y="0"/>
                </a:lnTo>
                <a:lnTo>
                  <a:pt x="8085002" y="149279"/>
                </a:lnTo>
                <a:lnTo>
                  <a:pt x="0" y="14927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 name="Google Shape;279;p16"/>
          <p:cNvSpPr txBox="1">
            <a:spLocks noGrp="1"/>
          </p:cNvSpPr>
          <p:nvPr>
            <p:ph type="title"/>
          </p:nvPr>
        </p:nvSpPr>
        <p:spPr>
          <a:xfrm>
            <a:off x="517869" y="3651162"/>
            <a:ext cx="4646798" cy="269460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400"/>
              <a:buFont typeface="Arial"/>
              <a:buNone/>
            </a:pPr>
            <a:r>
              <a:rPr lang="en-US" sz="4400"/>
              <a:t>The Future</a:t>
            </a:r>
            <a:endParaRPr/>
          </a:p>
        </p:txBody>
      </p:sp>
      <p:sp>
        <p:nvSpPr>
          <p:cNvPr id="280" name="Google Shape;280;p16"/>
          <p:cNvSpPr txBox="1">
            <a:spLocks noGrp="1"/>
          </p:cNvSpPr>
          <p:nvPr>
            <p:ph type="body" idx="1"/>
          </p:nvPr>
        </p:nvSpPr>
        <p:spPr>
          <a:xfrm>
            <a:off x="5469467" y="3651162"/>
            <a:ext cx="6201616" cy="2694608"/>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2400"/>
              <a:buNone/>
            </a:pPr>
            <a:r>
              <a:rPr lang="en-US" sz="2400"/>
              <a:t>While our future location is uncertain, we are hoping to find a new home where we can continue the good work currently being done by BSC.  We are grateful to those who are willing to assist in any way possible while we navigate these new challenges.</a:t>
            </a:r>
            <a:endParaRPr/>
          </a:p>
        </p:txBody>
      </p:sp>
      <p:pic>
        <p:nvPicPr>
          <p:cNvPr id="281" name="Google Shape;281;p16" descr="A person holding a black object&#10;&#10;Description automatically generated"/>
          <p:cNvPicPr preferRelativeResize="0"/>
          <p:nvPr/>
        </p:nvPicPr>
        <p:blipFill rotWithShape="1">
          <a:blip r:embed="rId3">
            <a:alphaModFix/>
          </a:blip>
          <a:srcRect r="-4" b="9815"/>
          <a:stretch/>
        </p:blipFill>
        <p:spPr>
          <a:xfrm>
            <a:off x="517869" y="970927"/>
            <a:ext cx="2624328" cy="2366676"/>
          </a:xfrm>
          <a:prstGeom prst="rect">
            <a:avLst/>
          </a:prstGeom>
          <a:noFill/>
          <a:ln>
            <a:noFill/>
          </a:ln>
        </p:spPr>
      </p:pic>
      <p:pic>
        <p:nvPicPr>
          <p:cNvPr id="282" name="Google Shape;282;p16" descr="A person shooting an object&#10;&#10;Description automatically generated"/>
          <p:cNvPicPr preferRelativeResize="0"/>
          <p:nvPr/>
        </p:nvPicPr>
        <p:blipFill rotWithShape="1">
          <a:blip r:embed="rId4">
            <a:alphaModFix/>
          </a:blip>
          <a:srcRect t="9818" r="-4" b="-4"/>
          <a:stretch/>
        </p:blipFill>
        <p:spPr>
          <a:xfrm>
            <a:off x="3364992" y="970928"/>
            <a:ext cx="2624328" cy="2366676"/>
          </a:xfrm>
          <a:prstGeom prst="rect">
            <a:avLst/>
          </a:prstGeom>
          <a:noFill/>
          <a:ln>
            <a:noFill/>
          </a:ln>
        </p:spPr>
      </p:pic>
      <p:pic>
        <p:nvPicPr>
          <p:cNvPr id="283" name="Google Shape;283;p16" descr="A group of people posing for a photo&#10;&#10;Description automatically generated"/>
          <p:cNvPicPr preferRelativeResize="0"/>
          <p:nvPr/>
        </p:nvPicPr>
        <p:blipFill rotWithShape="1">
          <a:blip r:embed="rId5">
            <a:alphaModFix/>
          </a:blip>
          <a:srcRect l="384" r="16452" b="1"/>
          <a:stretch/>
        </p:blipFill>
        <p:spPr>
          <a:xfrm>
            <a:off x="6199632" y="970927"/>
            <a:ext cx="2624328" cy="2366677"/>
          </a:xfrm>
          <a:prstGeom prst="rect">
            <a:avLst/>
          </a:prstGeom>
          <a:noFill/>
          <a:ln>
            <a:noFill/>
          </a:ln>
        </p:spPr>
      </p:pic>
      <p:pic>
        <p:nvPicPr>
          <p:cNvPr id="284" name="Google Shape;284;p16" descr="A group of men cooking meat on a grill&#10;&#10;Description automatically generated"/>
          <p:cNvPicPr preferRelativeResize="0"/>
          <p:nvPr/>
        </p:nvPicPr>
        <p:blipFill rotWithShape="1">
          <a:blip r:embed="rId6">
            <a:alphaModFix/>
          </a:blip>
          <a:srcRect l="6465" r="10370" b="1"/>
          <a:stretch/>
        </p:blipFill>
        <p:spPr>
          <a:xfrm>
            <a:off x="9046755" y="969264"/>
            <a:ext cx="2624328" cy="23666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txBox="1">
            <a:spLocks noGrp="1"/>
          </p:cNvSpPr>
          <p:nvPr>
            <p:ph type="title"/>
          </p:nvPr>
        </p:nvSpPr>
        <p:spPr>
          <a:xfrm>
            <a:off x="517870" y="978407"/>
            <a:ext cx="5020056" cy="531232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Arial"/>
              <a:buNone/>
            </a:pPr>
            <a:r>
              <a:rPr lang="en-US"/>
              <a:t>Our Board of Directors</a:t>
            </a:r>
            <a:br>
              <a:rPr lang="en-US"/>
            </a:br>
            <a:br>
              <a:rPr lang="en-US"/>
            </a:br>
            <a:r>
              <a:rPr lang="en-US" sz="2200" b="0"/>
              <a:t>For more information or to have your questions answered, please reach out to our Board of Directors.  </a:t>
            </a:r>
            <a:br>
              <a:rPr lang="en-US" sz="2200" b="0"/>
            </a:br>
            <a:br>
              <a:rPr lang="en-US" sz="2200" b="0"/>
            </a:br>
            <a:r>
              <a:rPr lang="en-US" sz="2200" b="0"/>
              <a:t>Our Board can provide the most up-to-date and correct information on the changes developing for BSC while we navigate through our property search.  Please be wary of information not provided directly by the Board to avoid misinformation.</a:t>
            </a:r>
            <a:br>
              <a:rPr lang="en-US"/>
            </a:br>
            <a:endParaRPr/>
          </a:p>
        </p:txBody>
      </p:sp>
      <p:sp>
        <p:nvSpPr>
          <p:cNvPr id="290" name="Google Shape;290;p17"/>
          <p:cNvSpPr txBox="1">
            <a:spLocks noGrp="1"/>
          </p:cNvSpPr>
          <p:nvPr>
            <p:ph type="body" idx="1"/>
          </p:nvPr>
        </p:nvSpPr>
        <p:spPr>
          <a:xfrm>
            <a:off x="6662167" y="978407"/>
            <a:ext cx="5021183" cy="4868211"/>
          </a:xfrm>
          <a:prstGeom prst="rect">
            <a:avLst/>
          </a:prstGeom>
          <a:noFill/>
          <a:ln>
            <a:noFill/>
          </a:ln>
        </p:spPr>
        <p:txBody>
          <a:bodyPr spcFirstLastPara="1" wrap="square" lIns="91425" tIns="45700" rIns="91425" bIns="45700" anchor="b" anchorCtr="0">
            <a:normAutofit fontScale="70000" lnSpcReduction="20000"/>
          </a:bodyPr>
          <a:lstStyle/>
          <a:p>
            <a:pPr marL="0" lvl="0" indent="0" algn="l" rtl="0">
              <a:lnSpc>
                <a:spcPct val="110000"/>
              </a:lnSpc>
              <a:spcBef>
                <a:spcPts val="0"/>
              </a:spcBef>
              <a:spcAft>
                <a:spcPts val="0"/>
              </a:spcAft>
              <a:buClr>
                <a:schemeClr val="dk1"/>
              </a:buClr>
              <a:buSzPct val="100000"/>
              <a:buNone/>
            </a:pPr>
            <a:r>
              <a:rPr lang="en-US" b="1" i="0">
                <a:latin typeface="Arial"/>
                <a:ea typeface="Arial"/>
                <a:cs typeface="Arial"/>
                <a:sym typeface="Arial"/>
              </a:rPr>
              <a:t>Bitterroot Sporting Club</a:t>
            </a:r>
            <a:endParaRPr/>
          </a:p>
          <a:p>
            <a:pPr marL="0" lvl="0" indent="0" algn="l" rtl="0">
              <a:lnSpc>
                <a:spcPct val="110000"/>
              </a:lnSpc>
              <a:spcBef>
                <a:spcPts val="1000"/>
              </a:spcBef>
              <a:spcAft>
                <a:spcPts val="0"/>
              </a:spcAft>
              <a:buClr>
                <a:schemeClr val="dk1"/>
              </a:buClr>
              <a:buSzPct val="100000"/>
              <a:buNone/>
            </a:pPr>
            <a:r>
              <a:rPr lang="en-US" b="0" i="0">
                <a:latin typeface="Arial"/>
                <a:ea typeface="Arial"/>
                <a:cs typeface="Arial"/>
                <a:sym typeface="Arial"/>
              </a:rPr>
              <a:t>P.O. Box 672</a:t>
            </a:r>
            <a:endParaRPr/>
          </a:p>
          <a:p>
            <a:pPr marL="0" lvl="0" indent="0" algn="l" rtl="0">
              <a:lnSpc>
                <a:spcPct val="110000"/>
              </a:lnSpc>
              <a:spcBef>
                <a:spcPts val="1000"/>
              </a:spcBef>
              <a:spcAft>
                <a:spcPts val="0"/>
              </a:spcAft>
              <a:buClr>
                <a:schemeClr val="dk1"/>
              </a:buClr>
              <a:buSzPct val="100000"/>
              <a:buNone/>
            </a:pPr>
            <a:r>
              <a:rPr lang="en-US" b="0" i="0">
                <a:latin typeface="Arial"/>
                <a:ea typeface="Arial"/>
                <a:cs typeface="Arial"/>
                <a:sym typeface="Arial"/>
              </a:rPr>
              <a:t>Hamilton, MT 59840</a:t>
            </a:r>
            <a:br>
              <a:rPr lang="en-US" b="0" i="0">
                <a:latin typeface="Arial"/>
                <a:ea typeface="Arial"/>
                <a:cs typeface="Arial"/>
                <a:sym typeface="Arial"/>
              </a:rPr>
            </a:br>
            <a:endParaRPr b="0" i="0">
              <a:latin typeface="Arial"/>
              <a:ea typeface="Arial"/>
              <a:cs typeface="Arial"/>
              <a:sym typeface="Arial"/>
            </a:endParaRPr>
          </a:p>
          <a:p>
            <a:pPr marL="0" lvl="0" indent="0" algn="l" rtl="0">
              <a:lnSpc>
                <a:spcPct val="110000"/>
              </a:lnSpc>
              <a:spcBef>
                <a:spcPts val="1000"/>
              </a:spcBef>
              <a:spcAft>
                <a:spcPts val="0"/>
              </a:spcAft>
              <a:buClr>
                <a:schemeClr val="dk1"/>
              </a:buClr>
              <a:buSzPct val="100000"/>
              <a:buNone/>
            </a:pPr>
            <a:r>
              <a:rPr lang="en-US" b="0" i="0">
                <a:latin typeface="Arial"/>
                <a:ea typeface="Arial"/>
                <a:cs typeface="Arial"/>
                <a:sym typeface="Arial"/>
              </a:rPr>
              <a:t>Ph:  (406) 363-2656</a:t>
            </a:r>
            <a:br>
              <a:rPr lang="en-US" b="0" i="0">
                <a:latin typeface="Arial"/>
                <a:ea typeface="Arial"/>
                <a:cs typeface="Arial"/>
                <a:sym typeface="Arial"/>
              </a:rPr>
            </a:br>
            <a:r>
              <a:rPr lang="en-US" b="0" i="0">
                <a:latin typeface="Arial"/>
                <a:ea typeface="Arial"/>
                <a:cs typeface="Arial"/>
                <a:sym typeface="Arial"/>
              </a:rPr>
              <a:t>Email:  gchamilton304@yahoo.com</a:t>
            </a:r>
            <a:endParaRPr/>
          </a:p>
          <a:p>
            <a:pPr marL="0" lvl="0" indent="0" algn="l" rtl="0">
              <a:lnSpc>
                <a:spcPct val="110000"/>
              </a:lnSpc>
              <a:spcBef>
                <a:spcPts val="1000"/>
              </a:spcBef>
              <a:spcAft>
                <a:spcPts val="0"/>
              </a:spcAft>
              <a:buClr>
                <a:schemeClr val="dk1"/>
              </a:buClr>
              <a:buSzPct val="100000"/>
              <a:buNone/>
            </a:pPr>
            <a:endParaRPr b="0" i="0">
              <a:latin typeface="Arial"/>
              <a:ea typeface="Arial"/>
              <a:cs typeface="Arial"/>
              <a:sym typeface="Arial"/>
            </a:endParaRPr>
          </a:p>
          <a:p>
            <a:pPr marL="0" lvl="0" indent="0" algn="l" rtl="0">
              <a:lnSpc>
                <a:spcPct val="110000"/>
              </a:lnSpc>
              <a:spcBef>
                <a:spcPts val="1000"/>
              </a:spcBef>
              <a:spcAft>
                <a:spcPts val="0"/>
              </a:spcAft>
              <a:buClr>
                <a:schemeClr val="dk1"/>
              </a:buClr>
              <a:buSzPct val="100000"/>
              <a:buNone/>
            </a:pPr>
            <a:r>
              <a:rPr lang="en-US" b="1"/>
              <a:t>President:  </a:t>
            </a:r>
            <a:r>
              <a:rPr lang="en-US"/>
              <a:t>Larry Ward</a:t>
            </a:r>
            <a:endParaRPr/>
          </a:p>
          <a:p>
            <a:pPr marL="0" lvl="0" indent="0" algn="l" rtl="0">
              <a:lnSpc>
                <a:spcPct val="110000"/>
              </a:lnSpc>
              <a:spcBef>
                <a:spcPts val="1000"/>
              </a:spcBef>
              <a:spcAft>
                <a:spcPts val="0"/>
              </a:spcAft>
              <a:buClr>
                <a:schemeClr val="dk1"/>
              </a:buClr>
              <a:buSzPct val="100000"/>
              <a:buNone/>
            </a:pPr>
            <a:r>
              <a:rPr lang="en-US"/>
              <a:t>	(406) 381-9373</a:t>
            </a:r>
            <a:endParaRPr/>
          </a:p>
          <a:p>
            <a:pPr marL="0" lvl="0" indent="0" algn="l" rtl="0">
              <a:lnSpc>
                <a:spcPct val="110000"/>
              </a:lnSpc>
              <a:spcBef>
                <a:spcPts val="1000"/>
              </a:spcBef>
              <a:spcAft>
                <a:spcPts val="0"/>
              </a:spcAft>
              <a:buClr>
                <a:schemeClr val="dk1"/>
              </a:buClr>
              <a:buSzPct val="100000"/>
              <a:buNone/>
            </a:pPr>
            <a:r>
              <a:rPr lang="en-US" b="1"/>
              <a:t>Vice President:  </a:t>
            </a:r>
            <a:r>
              <a:rPr lang="en-US"/>
              <a:t>Jay Grover</a:t>
            </a:r>
            <a:endParaRPr/>
          </a:p>
          <a:p>
            <a:pPr marL="0" lvl="0" indent="0" algn="l" rtl="0">
              <a:lnSpc>
                <a:spcPct val="110000"/>
              </a:lnSpc>
              <a:spcBef>
                <a:spcPts val="1000"/>
              </a:spcBef>
              <a:spcAft>
                <a:spcPts val="0"/>
              </a:spcAft>
              <a:buClr>
                <a:schemeClr val="dk1"/>
              </a:buClr>
              <a:buSzPct val="100000"/>
              <a:buNone/>
            </a:pPr>
            <a:r>
              <a:rPr lang="en-US"/>
              <a:t>	(307) 350-7759</a:t>
            </a:r>
            <a:endParaRPr/>
          </a:p>
          <a:p>
            <a:pPr marL="0" lvl="0" indent="0" algn="l" rtl="0">
              <a:lnSpc>
                <a:spcPct val="110000"/>
              </a:lnSpc>
              <a:spcBef>
                <a:spcPts val="1000"/>
              </a:spcBef>
              <a:spcAft>
                <a:spcPts val="0"/>
              </a:spcAft>
              <a:buClr>
                <a:schemeClr val="dk1"/>
              </a:buClr>
              <a:buSzPct val="100000"/>
              <a:buNone/>
            </a:pPr>
            <a:r>
              <a:rPr lang="en-US" b="1"/>
              <a:t>Treasurer:  </a:t>
            </a:r>
            <a:r>
              <a:rPr lang="en-US"/>
              <a:t>Cheryl Wallis</a:t>
            </a:r>
            <a:endParaRPr/>
          </a:p>
          <a:p>
            <a:pPr marL="0" lvl="0" indent="0" algn="l" rtl="0">
              <a:lnSpc>
                <a:spcPct val="110000"/>
              </a:lnSpc>
              <a:spcBef>
                <a:spcPts val="1000"/>
              </a:spcBef>
              <a:spcAft>
                <a:spcPts val="0"/>
              </a:spcAft>
              <a:buClr>
                <a:schemeClr val="dk1"/>
              </a:buClr>
              <a:buSzPct val="100000"/>
              <a:buNone/>
            </a:pPr>
            <a:r>
              <a:rPr lang="en-US"/>
              <a:t>	(406) 546-3856</a:t>
            </a:r>
            <a:endParaRPr/>
          </a:p>
          <a:p>
            <a:pPr marL="0" lvl="0" indent="0" algn="l" rtl="0">
              <a:lnSpc>
                <a:spcPct val="110000"/>
              </a:lnSpc>
              <a:spcBef>
                <a:spcPts val="1000"/>
              </a:spcBef>
              <a:spcAft>
                <a:spcPts val="0"/>
              </a:spcAft>
              <a:buClr>
                <a:schemeClr val="dk1"/>
              </a:buClr>
              <a:buSzPct val="100000"/>
              <a:buNone/>
            </a:pPr>
            <a:r>
              <a:rPr lang="en-US" b="1"/>
              <a:t>Secretary:  </a:t>
            </a:r>
            <a:r>
              <a:rPr lang="en-US"/>
              <a:t>Kellie Allsop</a:t>
            </a:r>
            <a:endParaRPr/>
          </a:p>
          <a:p>
            <a:pPr marL="0" lvl="0" indent="0" algn="l" rtl="0">
              <a:lnSpc>
                <a:spcPct val="110000"/>
              </a:lnSpc>
              <a:spcBef>
                <a:spcPts val="1000"/>
              </a:spcBef>
              <a:spcAft>
                <a:spcPts val="0"/>
              </a:spcAft>
              <a:buClr>
                <a:schemeClr val="dk1"/>
              </a:buClr>
              <a:buSzPct val="100000"/>
              <a:buNone/>
            </a:pPr>
            <a:r>
              <a:rPr lang="en-US" b="1"/>
              <a:t>	</a:t>
            </a:r>
            <a:r>
              <a:rPr lang="en-US"/>
              <a:t>(406)696-4024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517870" y="978409"/>
            <a:ext cx="5021182" cy="100279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5400"/>
              <a:buFont typeface="Arial"/>
              <a:buNone/>
            </a:pPr>
            <a:r>
              <a:rPr lang="en-US"/>
              <a:t>Who We Are…</a:t>
            </a:r>
            <a:endParaRPr/>
          </a:p>
        </p:txBody>
      </p:sp>
      <p:pic>
        <p:nvPicPr>
          <p:cNvPr id="118" name="Google Shape;118;p2" descr="A group of people standing in a line&#10;&#10;Description automatically generated"/>
          <p:cNvPicPr preferRelativeResize="0"/>
          <p:nvPr/>
        </p:nvPicPr>
        <p:blipFill rotWithShape="1">
          <a:blip r:embed="rId3">
            <a:alphaModFix/>
          </a:blip>
          <a:srcRect t="17287" b="2511"/>
          <a:stretch/>
        </p:blipFill>
        <p:spPr>
          <a:xfrm>
            <a:off x="1109783" y="2384067"/>
            <a:ext cx="3826283" cy="3068743"/>
          </a:xfrm>
          <a:prstGeom prst="rect">
            <a:avLst/>
          </a:prstGeom>
          <a:noFill/>
          <a:ln w="9525" cap="flat" cmpd="sng">
            <a:solidFill>
              <a:schemeClr val="dk1"/>
            </a:solidFill>
            <a:prstDash val="solid"/>
            <a:round/>
            <a:headEnd type="none" w="sm" len="sm"/>
            <a:tailEnd type="none" w="sm" len="sm"/>
          </a:ln>
        </p:spPr>
      </p:pic>
      <p:sp>
        <p:nvSpPr>
          <p:cNvPr id="119" name="Google Shape;119;p2"/>
          <p:cNvSpPr txBox="1">
            <a:spLocks noGrp="1"/>
          </p:cNvSpPr>
          <p:nvPr>
            <p:ph type="body" idx="1"/>
          </p:nvPr>
        </p:nvSpPr>
        <p:spPr>
          <a:xfrm>
            <a:off x="6662168" y="969265"/>
            <a:ext cx="5021182" cy="499126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400"/>
              <a:buNone/>
            </a:pPr>
            <a:r>
              <a:rPr lang="en-US" sz="2400"/>
              <a:t>Bitterroot Sporting Club, formerly Hamilton Gun Club, is a non-profit 501(c)(3) organization providing opportunities to the community by providing:</a:t>
            </a:r>
            <a:endParaRPr/>
          </a:p>
          <a:p>
            <a:pPr marL="342900" lvl="0" indent="-342900" algn="l" rtl="0">
              <a:lnSpc>
                <a:spcPct val="110000"/>
              </a:lnSpc>
              <a:spcBef>
                <a:spcPts val="1000"/>
              </a:spcBef>
              <a:spcAft>
                <a:spcPts val="0"/>
              </a:spcAft>
              <a:buClr>
                <a:schemeClr val="dk1"/>
              </a:buClr>
              <a:buSzPts val="2400"/>
              <a:buFont typeface="Arial"/>
              <a:buChar char="•"/>
            </a:pPr>
            <a:r>
              <a:rPr lang="en-US" sz="2400"/>
              <a:t>Clay Target Shooting Facilities</a:t>
            </a:r>
            <a:endParaRPr/>
          </a:p>
          <a:p>
            <a:pPr marL="342900" lvl="0" indent="-342900" algn="l" rtl="0">
              <a:lnSpc>
                <a:spcPct val="110000"/>
              </a:lnSpc>
              <a:spcBef>
                <a:spcPts val="1000"/>
              </a:spcBef>
              <a:spcAft>
                <a:spcPts val="0"/>
              </a:spcAft>
              <a:buClr>
                <a:schemeClr val="dk1"/>
              </a:buClr>
              <a:buSzPts val="2400"/>
              <a:buFont typeface="Arial"/>
              <a:buChar char="•"/>
            </a:pPr>
            <a:r>
              <a:rPr lang="en-US" sz="2400"/>
              <a:t>Firearm Educational Opportunities</a:t>
            </a:r>
            <a:endParaRPr/>
          </a:p>
          <a:p>
            <a:pPr marL="342900" lvl="0" indent="-342900" algn="l" rtl="0">
              <a:lnSpc>
                <a:spcPct val="110000"/>
              </a:lnSpc>
              <a:spcBef>
                <a:spcPts val="1000"/>
              </a:spcBef>
              <a:spcAft>
                <a:spcPts val="0"/>
              </a:spcAft>
              <a:buClr>
                <a:schemeClr val="dk1"/>
              </a:buClr>
              <a:buSzPts val="2400"/>
              <a:buFont typeface="Arial"/>
              <a:buChar char="•"/>
            </a:pPr>
            <a:r>
              <a:rPr lang="en-US" sz="2400"/>
              <a:t>Charitable Shooting Events</a:t>
            </a:r>
            <a:endParaRPr/>
          </a:p>
          <a:p>
            <a:pPr marL="342900" lvl="0" indent="-342900" algn="l" rtl="0">
              <a:lnSpc>
                <a:spcPct val="110000"/>
              </a:lnSpc>
              <a:spcBef>
                <a:spcPts val="1000"/>
              </a:spcBef>
              <a:spcAft>
                <a:spcPts val="0"/>
              </a:spcAft>
              <a:buClr>
                <a:schemeClr val="dk1"/>
              </a:buClr>
              <a:buSzPts val="2400"/>
              <a:buFont typeface="Arial"/>
              <a:buChar char="•"/>
            </a:pPr>
            <a:r>
              <a:rPr lang="en-US" sz="2400"/>
              <a:t>And much more!</a:t>
            </a:r>
            <a:endParaRPr/>
          </a:p>
          <a:p>
            <a:pPr marL="0" lvl="0" indent="0" algn="l" rtl="0">
              <a:lnSpc>
                <a:spcPct val="110000"/>
              </a:lnSpc>
              <a:spcBef>
                <a:spcPts val="1000"/>
              </a:spcBef>
              <a:spcAft>
                <a:spcPts val="0"/>
              </a:spcAft>
              <a:buClr>
                <a:schemeClr val="dk1"/>
              </a:buClr>
              <a:buSzPts val="20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pSp>
        <p:nvGrpSpPr>
          <p:cNvPr id="124" name="Google Shape;124;p3"/>
          <p:cNvGrpSpPr/>
          <p:nvPr/>
        </p:nvGrpSpPr>
        <p:grpSpPr>
          <a:xfrm>
            <a:off x="7440874" y="3359142"/>
            <a:ext cx="4182814" cy="3177843"/>
            <a:chOff x="0" y="3099"/>
            <a:chExt cx="4182814" cy="3177843"/>
          </a:xfrm>
        </p:grpSpPr>
        <p:sp>
          <p:nvSpPr>
            <p:cNvPr id="125" name="Google Shape;125;p3"/>
            <p:cNvSpPr/>
            <p:nvPr/>
          </p:nvSpPr>
          <p:spPr>
            <a:xfrm>
              <a:off x="0" y="3099"/>
              <a:ext cx="4182814" cy="3177843"/>
            </a:xfrm>
            <a:prstGeom prst="rect">
              <a:avLst/>
            </a:prstGeom>
            <a:solidFill>
              <a:srgbClr val="79A9B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txBox="1"/>
            <p:nvPr/>
          </p:nvSpPr>
          <p:spPr>
            <a:xfrm>
              <a:off x="0" y="3099"/>
              <a:ext cx="4182814" cy="3177843"/>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           BSC Is Available To:</a:t>
              </a:r>
              <a:endParaRPr/>
            </a:p>
            <a:p>
              <a:pPr marL="228600" marR="0" lvl="1" indent="-228600" algn="ctr" rtl="0">
                <a:lnSpc>
                  <a:spcPct val="90000"/>
                </a:lnSpc>
                <a:spcBef>
                  <a:spcPts val="98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The Public</a:t>
              </a:r>
              <a:endParaRPr/>
            </a:p>
            <a:p>
              <a:pPr marL="228600" marR="0" lvl="1" indent="-228600" algn="ctr" rtl="0">
                <a:lnSpc>
                  <a:spcPct val="90000"/>
                </a:lnSpc>
                <a:spcBef>
                  <a:spcPts val="30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Senior Citizens</a:t>
              </a:r>
              <a:endParaRPr/>
            </a:p>
            <a:p>
              <a:pPr marL="228600" marR="0" lvl="1" indent="-228600" algn="ctr" rtl="0">
                <a:lnSpc>
                  <a:spcPct val="90000"/>
                </a:lnSpc>
                <a:spcBef>
                  <a:spcPts val="30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School Groups</a:t>
              </a:r>
              <a:endParaRPr/>
            </a:p>
            <a:p>
              <a:pPr marL="228600" marR="0" lvl="1" indent="-228600" algn="ctr" rtl="0">
                <a:lnSpc>
                  <a:spcPct val="90000"/>
                </a:lnSpc>
                <a:spcBef>
                  <a:spcPts val="30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Church Groups</a:t>
              </a:r>
              <a:endParaRPr/>
            </a:p>
            <a:p>
              <a:pPr marL="228600" marR="0" lvl="1" indent="-228600" algn="ctr" rtl="0">
                <a:lnSpc>
                  <a:spcPct val="90000"/>
                </a:lnSpc>
                <a:spcBef>
                  <a:spcPts val="30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Youth Groups</a:t>
              </a:r>
              <a:endParaRPr/>
            </a:p>
            <a:p>
              <a:pPr marL="228600" marR="0" lvl="1" indent="-228600" algn="ctr" rtl="0">
                <a:lnSpc>
                  <a:spcPct val="90000"/>
                </a:lnSpc>
                <a:spcBef>
                  <a:spcPts val="30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Visitors/Tourists</a:t>
              </a:r>
              <a:endParaRPr/>
            </a:p>
            <a:p>
              <a:pPr marL="228600" marR="0" lvl="1" indent="-228600" algn="ctr" rtl="0">
                <a:lnSpc>
                  <a:spcPct val="90000"/>
                </a:lnSpc>
                <a:spcBef>
                  <a:spcPts val="30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Both New &amp; Experienced Shooters</a:t>
              </a:r>
              <a:endParaRPr/>
            </a:p>
          </p:txBody>
        </p:sp>
      </p:grpSp>
      <p:pic>
        <p:nvPicPr>
          <p:cNvPr id="127" name="Google Shape;127;p3" descr="A couple of women holding guns&#10;&#10;Description automatically generated"/>
          <p:cNvPicPr preferRelativeResize="0"/>
          <p:nvPr/>
        </p:nvPicPr>
        <p:blipFill rotWithShape="1">
          <a:blip r:embed="rId3">
            <a:alphaModFix/>
          </a:blip>
          <a:srcRect/>
          <a:stretch/>
        </p:blipFill>
        <p:spPr>
          <a:xfrm>
            <a:off x="7772299" y="595311"/>
            <a:ext cx="2455443" cy="2455443"/>
          </a:xfrm>
          <a:prstGeom prst="rect">
            <a:avLst/>
          </a:prstGeom>
          <a:noFill/>
          <a:ln w="9525" cap="flat" cmpd="sng">
            <a:solidFill>
              <a:schemeClr val="dk1"/>
            </a:solidFill>
            <a:prstDash val="solid"/>
            <a:round/>
            <a:headEnd type="none" w="sm" len="sm"/>
            <a:tailEnd type="none" w="sm" len="sm"/>
          </a:ln>
        </p:spPr>
      </p:pic>
      <p:grpSp>
        <p:nvGrpSpPr>
          <p:cNvPr id="128" name="Google Shape;128;p3"/>
          <p:cNvGrpSpPr/>
          <p:nvPr/>
        </p:nvGrpSpPr>
        <p:grpSpPr>
          <a:xfrm>
            <a:off x="508000" y="948663"/>
            <a:ext cx="4152606" cy="2770867"/>
            <a:chOff x="1896145" y="9233"/>
            <a:chExt cx="3746115" cy="2412139"/>
          </a:xfrm>
        </p:grpSpPr>
        <p:sp>
          <p:nvSpPr>
            <p:cNvPr id="129" name="Google Shape;129;p3"/>
            <p:cNvSpPr/>
            <p:nvPr/>
          </p:nvSpPr>
          <p:spPr>
            <a:xfrm>
              <a:off x="1896145" y="9233"/>
              <a:ext cx="3746115" cy="2247669"/>
            </a:xfrm>
            <a:prstGeom prst="rect">
              <a:avLst/>
            </a:prstGeom>
            <a:solidFill>
              <a:srgbClr val="79A9B7"/>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30" name="Google Shape;130;p3"/>
            <p:cNvSpPr txBox="1"/>
            <p:nvPr/>
          </p:nvSpPr>
          <p:spPr>
            <a:xfrm>
              <a:off x="1896145" y="9233"/>
              <a:ext cx="3123520" cy="2412139"/>
            </a:xfrm>
            <a:prstGeom prst="rect">
              <a:avLst/>
            </a:prstGeom>
            <a:noFill/>
            <a:ln>
              <a:noFill/>
            </a:ln>
          </p:spPr>
          <p:txBody>
            <a:bodyPr spcFirstLastPara="1" wrap="square" lIns="64750" tIns="64750" rIns="64750" bIns="6475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BSC Offers:</a:t>
              </a:r>
              <a:endParaRPr/>
            </a:p>
            <a:p>
              <a:pPr marL="114300" marR="0" lvl="1" indent="-114300" algn="ctr" rtl="0">
                <a:lnSpc>
                  <a:spcPct val="90000"/>
                </a:lnSpc>
                <a:spcBef>
                  <a:spcPts val="84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Spring League</a:t>
              </a:r>
              <a:endParaRPr/>
            </a:p>
            <a:p>
              <a:pPr marL="114300" marR="0" lvl="1" indent="-114300" algn="ctr" rtl="0">
                <a:lnSpc>
                  <a:spcPct val="90000"/>
                </a:lnSpc>
                <a:spcBef>
                  <a:spcPts val="27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Women’s League</a:t>
              </a:r>
              <a:endParaRPr/>
            </a:p>
            <a:p>
              <a:pPr marL="114300" marR="0" lvl="1" indent="-114300" algn="ctr" rtl="0">
                <a:lnSpc>
                  <a:spcPct val="90000"/>
                </a:lnSpc>
                <a:spcBef>
                  <a:spcPts val="27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Bitterroot Blasters Youth </a:t>
              </a:r>
              <a:endParaRPr/>
            </a:p>
            <a:p>
              <a:pPr marL="0" marR="0" lvl="1" indent="0" algn="ctr" rtl="0">
                <a:lnSpc>
                  <a:spcPct val="90000"/>
                </a:lnSpc>
                <a:spcBef>
                  <a:spcPts val="270"/>
                </a:spcBef>
                <a:spcAft>
                  <a:spcPts val="0"/>
                </a:spcAft>
                <a:buNone/>
              </a:pPr>
              <a:r>
                <a:rPr lang="en-US" sz="1800" b="0" i="0" u="none" strike="noStrike" cap="none">
                  <a:solidFill>
                    <a:schemeClr val="lt1"/>
                  </a:solidFill>
                  <a:latin typeface="Arial"/>
                  <a:ea typeface="Arial"/>
                  <a:cs typeface="Arial"/>
                  <a:sym typeface="Arial"/>
                </a:rPr>
                <a:t>            Shooting Team</a:t>
              </a:r>
              <a:endParaRPr/>
            </a:p>
            <a:p>
              <a:pPr marL="114300" marR="0" lvl="1" indent="-114300" algn="ctr" rtl="0">
                <a:lnSpc>
                  <a:spcPct val="90000"/>
                </a:lnSpc>
                <a:spcBef>
                  <a:spcPts val="27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Fundraising Shoots for </a:t>
              </a:r>
              <a:endParaRPr/>
            </a:p>
            <a:p>
              <a:pPr marL="0" marR="0" lvl="1" indent="0" algn="ctr" rtl="0">
                <a:lnSpc>
                  <a:spcPct val="90000"/>
                </a:lnSpc>
                <a:spcBef>
                  <a:spcPts val="270"/>
                </a:spcBef>
                <a:spcAft>
                  <a:spcPts val="0"/>
                </a:spcAft>
                <a:buNone/>
              </a:pPr>
              <a:r>
                <a:rPr lang="en-US" sz="1800" b="0" i="0" u="none" strike="noStrike" cap="none">
                  <a:solidFill>
                    <a:schemeClr val="lt1"/>
                  </a:solidFill>
                  <a:latin typeface="Arial"/>
                  <a:ea typeface="Arial"/>
                  <a:cs typeface="Arial"/>
                  <a:sym typeface="Arial"/>
                </a:rPr>
                <a:t>            Montana Non-Profits</a:t>
              </a:r>
              <a:endParaRPr/>
            </a:p>
            <a:p>
              <a:pPr marL="114300" marR="0" lvl="1" indent="-114300" algn="ctr" rtl="0">
                <a:lnSpc>
                  <a:spcPct val="90000"/>
                </a:lnSpc>
                <a:spcBef>
                  <a:spcPts val="27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Coaching &amp; Support</a:t>
              </a:r>
              <a:endParaRPr/>
            </a:p>
          </p:txBody>
        </p:sp>
      </p:grpSp>
      <p:pic>
        <p:nvPicPr>
          <p:cNvPr id="131" name="Google Shape;131;p3" descr="A person aiming an object&#10;&#10;Description automatically generated"/>
          <p:cNvPicPr preferRelativeResize="0"/>
          <p:nvPr/>
        </p:nvPicPr>
        <p:blipFill rotWithShape="1">
          <a:blip r:embed="rId4">
            <a:alphaModFix/>
          </a:blip>
          <a:srcRect/>
          <a:stretch/>
        </p:blipFill>
        <p:spPr>
          <a:xfrm>
            <a:off x="4087613" y="2239631"/>
            <a:ext cx="4152606" cy="2770867"/>
          </a:xfrm>
          <a:prstGeom prst="rect">
            <a:avLst/>
          </a:prstGeom>
          <a:noFill/>
          <a:ln w="9525" cap="flat" cmpd="sng">
            <a:solidFill>
              <a:schemeClr val="dk1"/>
            </a:solidFill>
            <a:prstDash val="solid"/>
            <a:round/>
            <a:headEnd type="none" w="sm" len="sm"/>
            <a:tailEnd type="none" w="sm" len="sm"/>
          </a:ln>
        </p:spPr>
      </p:pic>
      <p:pic>
        <p:nvPicPr>
          <p:cNvPr id="132" name="Google Shape;132;p3" descr="A person and person standing outside a building&#10;&#10;Description automatically generated"/>
          <p:cNvPicPr preferRelativeResize="0"/>
          <p:nvPr/>
        </p:nvPicPr>
        <p:blipFill rotWithShape="1">
          <a:blip r:embed="rId5">
            <a:alphaModFix/>
          </a:blip>
          <a:srcRect/>
          <a:stretch/>
        </p:blipFill>
        <p:spPr>
          <a:xfrm>
            <a:off x="1914305" y="3923522"/>
            <a:ext cx="2513814" cy="251381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4"/>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8" name="Google Shape;138;p4"/>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 name="Google Shape;139;p4"/>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0" name="Google Shape;140;p4"/>
          <p:cNvSpPr/>
          <p:nvPr/>
        </p:nvSpPr>
        <p:spPr>
          <a:xfrm>
            <a:off x="6662168" y="6209925"/>
            <a:ext cx="5021183" cy="4571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1" name="Google Shape;141;p4"/>
          <p:cNvSpPr/>
          <p:nvPr/>
        </p:nvSpPr>
        <p:spPr>
          <a:xfrm>
            <a:off x="0" y="0"/>
            <a:ext cx="12188952" cy="68579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4"/>
          <p:cNvSpPr txBox="1">
            <a:spLocks noGrp="1"/>
          </p:cNvSpPr>
          <p:nvPr>
            <p:ph type="title"/>
          </p:nvPr>
        </p:nvSpPr>
        <p:spPr>
          <a:xfrm>
            <a:off x="834089" y="4050454"/>
            <a:ext cx="10520774" cy="249791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sz="2200"/>
              <a:t>We’re here to provide shooting opportunities to our community and we like to give back!  </a:t>
            </a:r>
            <a:br>
              <a:rPr lang="en-US" sz="2200"/>
            </a:br>
            <a:r>
              <a:rPr lang="en-US" sz="2200"/>
              <a:t>We hold several fundraising events throughout the year.  A few of  these events include:</a:t>
            </a:r>
            <a:br>
              <a:rPr lang="en-US" sz="2200"/>
            </a:br>
            <a:br>
              <a:rPr lang="en-US" sz="2200"/>
            </a:br>
            <a:r>
              <a:rPr lang="en-US" sz="3100">
                <a:solidFill>
                  <a:srgbClr val="59847C"/>
                </a:solidFill>
              </a:rPr>
              <a:t>Shriners Shoot</a:t>
            </a:r>
            <a:br>
              <a:rPr lang="en-US" sz="3100">
                <a:solidFill>
                  <a:srgbClr val="59847C"/>
                </a:solidFill>
              </a:rPr>
            </a:br>
            <a:r>
              <a:rPr lang="en-US" sz="3100">
                <a:solidFill>
                  <a:srgbClr val="59847C"/>
                </a:solidFill>
              </a:rPr>
              <a:t>Hope Shoot</a:t>
            </a:r>
            <a:br>
              <a:rPr lang="en-US" sz="3100">
                <a:solidFill>
                  <a:srgbClr val="59847C"/>
                </a:solidFill>
              </a:rPr>
            </a:br>
            <a:r>
              <a:rPr lang="en-US" sz="3100">
                <a:solidFill>
                  <a:srgbClr val="59847C"/>
                </a:solidFill>
              </a:rPr>
              <a:t>Blasters Open</a:t>
            </a:r>
            <a:br>
              <a:rPr lang="en-US" sz="1500"/>
            </a:br>
            <a:br>
              <a:rPr lang="en-US" sz="1500"/>
            </a:br>
            <a:endParaRPr sz="1500"/>
          </a:p>
        </p:txBody>
      </p:sp>
      <p:pic>
        <p:nvPicPr>
          <p:cNvPr id="143" name="Google Shape;143;p4" descr="A blue shirt with a bull skull and orange text&#10;&#10;Description automatically generated"/>
          <p:cNvPicPr preferRelativeResize="0"/>
          <p:nvPr/>
        </p:nvPicPr>
        <p:blipFill rotWithShape="1">
          <a:blip r:embed="rId3">
            <a:alphaModFix/>
          </a:blip>
          <a:srcRect t="17599"/>
          <a:stretch/>
        </p:blipFill>
        <p:spPr>
          <a:xfrm>
            <a:off x="8293638" y="978408"/>
            <a:ext cx="3207017" cy="2642616"/>
          </a:xfrm>
          <a:prstGeom prst="rect">
            <a:avLst/>
          </a:prstGeom>
          <a:noFill/>
          <a:ln>
            <a:noFill/>
          </a:ln>
        </p:spPr>
      </p:pic>
      <p:pic>
        <p:nvPicPr>
          <p:cNvPr id="144" name="Google Shape;144;p4" descr="A cartoon of a bear with kids&#10;&#10;Description automatically generated"/>
          <p:cNvPicPr preferRelativeResize="0">
            <a:picLocks noGrp="1"/>
          </p:cNvPicPr>
          <p:nvPr>
            <p:ph type="body" idx="1"/>
          </p:nvPr>
        </p:nvPicPr>
        <p:blipFill rotWithShape="1">
          <a:blip r:embed="rId4">
            <a:alphaModFix/>
          </a:blip>
          <a:srcRect/>
          <a:stretch/>
        </p:blipFill>
        <p:spPr>
          <a:xfrm>
            <a:off x="4733301" y="978408"/>
            <a:ext cx="2722350" cy="2642616"/>
          </a:xfrm>
          <a:prstGeom prst="rect">
            <a:avLst/>
          </a:prstGeom>
          <a:noFill/>
          <a:ln>
            <a:noFill/>
          </a:ln>
        </p:spPr>
      </p:pic>
      <p:pic>
        <p:nvPicPr>
          <p:cNvPr id="145" name="Google Shape;145;p4"/>
          <p:cNvPicPr preferRelativeResize="0"/>
          <p:nvPr/>
        </p:nvPicPr>
        <p:blipFill rotWithShape="1">
          <a:blip r:embed="rId5">
            <a:alphaModFix/>
          </a:blip>
          <a:srcRect/>
          <a:stretch/>
        </p:blipFill>
        <p:spPr>
          <a:xfrm>
            <a:off x="517869" y="1797110"/>
            <a:ext cx="3547872" cy="1476779"/>
          </a:xfrm>
          <a:prstGeom prst="rect">
            <a:avLst/>
          </a:prstGeom>
          <a:noFill/>
          <a:ln>
            <a:noFill/>
          </a:ln>
        </p:spPr>
      </p:pic>
      <p:sp>
        <p:nvSpPr>
          <p:cNvPr id="146" name="Google Shape;146;p4"/>
          <p:cNvSpPr/>
          <p:nvPr/>
        </p:nvSpPr>
        <p:spPr>
          <a:xfrm>
            <a:off x="517869" y="508090"/>
            <a:ext cx="11153214" cy="149279"/>
          </a:xfrm>
          <a:custGeom>
            <a:avLst/>
            <a:gdLst/>
            <a:ahLst/>
            <a:cxnLst/>
            <a:rect l="l" t="t" r="r" b="b"/>
            <a:pathLst>
              <a:path w="8085002" h="149279" extrusionOk="0">
                <a:moveTo>
                  <a:pt x="0" y="0"/>
                </a:moveTo>
                <a:lnTo>
                  <a:pt x="8085002" y="0"/>
                </a:lnTo>
                <a:lnTo>
                  <a:pt x="8085002" y="149279"/>
                </a:lnTo>
                <a:lnTo>
                  <a:pt x="0" y="14927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p:cNvSpPr txBox="1">
            <a:spLocks noGrp="1"/>
          </p:cNvSpPr>
          <p:nvPr>
            <p:ph type="title"/>
          </p:nvPr>
        </p:nvSpPr>
        <p:spPr>
          <a:xfrm>
            <a:off x="517869" y="978119"/>
            <a:ext cx="11165481" cy="107305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5400"/>
              <a:buFont typeface="Arial"/>
              <a:buNone/>
            </a:pPr>
            <a:r>
              <a:rPr lang="en-US"/>
              <a:t>Community Fundraising</a:t>
            </a:r>
            <a:endParaRPr/>
          </a:p>
        </p:txBody>
      </p:sp>
      <p:sp>
        <p:nvSpPr>
          <p:cNvPr id="152" name="Google Shape;152;p5"/>
          <p:cNvSpPr txBox="1">
            <a:spLocks noGrp="1"/>
          </p:cNvSpPr>
          <p:nvPr>
            <p:ph type="body" idx="1"/>
          </p:nvPr>
        </p:nvSpPr>
        <p:spPr>
          <a:xfrm>
            <a:off x="517870" y="2178908"/>
            <a:ext cx="5020056" cy="654908"/>
          </a:xfrm>
          <a:prstGeom prst="rect">
            <a:avLst/>
          </a:prstGeom>
          <a:noFill/>
          <a:ln>
            <a:noFill/>
          </a:ln>
        </p:spPr>
        <p:txBody>
          <a:bodyPr spcFirstLastPara="1" wrap="square" lIns="91425" tIns="45700" rIns="91425" bIns="45700" anchor="b" anchorCtr="0">
            <a:normAutofit/>
          </a:bodyPr>
          <a:lstStyle/>
          <a:p>
            <a:pPr marL="0" lvl="0" indent="0" algn="ctr" rtl="0">
              <a:lnSpc>
                <a:spcPct val="110000"/>
              </a:lnSpc>
              <a:spcBef>
                <a:spcPts val="0"/>
              </a:spcBef>
              <a:spcAft>
                <a:spcPts val="0"/>
              </a:spcAft>
              <a:buClr>
                <a:srgbClr val="59847C"/>
              </a:buClr>
              <a:buSzPts val="2800"/>
              <a:buNone/>
            </a:pPr>
            <a:r>
              <a:rPr lang="en-US" sz="2800" b="1">
                <a:solidFill>
                  <a:srgbClr val="59847C"/>
                </a:solidFill>
              </a:rPr>
              <a:t>Shriners Shoot</a:t>
            </a:r>
            <a:endParaRPr/>
          </a:p>
        </p:txBody>
      </p:sp>
      <p:sp>
        <p:nvSpPr>
          <p:cNvPr id="153" name="Google Shape;153;p5"/>
          <p:cNvSpPr txBox="1">
            <a:spLocks noGrp="1"/>
          </p:cNvSpPr>
          <p:nvPr>
            <p:ph type="body" idx="2"/>
          </p:nvPr>
        </p:nvSpPr>
        <p:spPr>
          <a:xfrm>
            <a:off x="517870" y="2876085"/>
            <a:ext cx="5020056" cy="3322895"/>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Clr>
                <a:schemeClr val="dk1"/>
              </a:buClr>
              <a:buSzPct val="100000"/>
              <a:buNone/>
            </a:pPr>
            <a:r>
              <a:rPr lang="en-US"/>
              <a:t>BSC has held the Shriners Shoot for 19 years to raise money for Montana families that need to travel to the nearest Shriners Hospital in Spokane, WA.  For our community, this means Spokane, WA.  These funds help to cover expenses such as food, gas, and lodging.</a:t>
            </a:r>
            <a:endParaRPr/>
          </a:p>
          <a:p>
            <a:pPr marL="0" lvl="0" indent="0" algn="l" rtl="0">
              <a:lnSpc>
                <a:spcPct val="110000"/>
              </a:lnSpc>
              <a:spcBef>
                <a:spcPts val="1000"/>
              </a:spcBef>
              <a:spcAft>
                <a:spcPts val="0"/>
              </a:spcAft>
              <a:buClr>
                <a:schemeClr val="dk1"/>
              </a:buClr>
              <a:buSzPct val="100000"/>
              <a:buNone/>
            </a:pPr>
            <a:r>
              <a:rPr lang="en-US"/>
              <a:t>Over the past 19 years, over $160,000 have been raised.  In 2023, the goal was to raise $10,000 and the successful event managed to beat that goal and raise $12,337.</a:t>
            </a:r>
            <a:endParaRPr/>
          </a:p>
          <a:p>
            <a:pPr marL="0" lvl="0" indent="0" algn="l" rtl="0">
              <a:lnSpc>
                <a:spcPct val="110000"/>
              </a:lnSpc>
              <a:spcBef>
                <a:spcPts val="1000"/>
              </a:spcBef>
              <a:spcAft>
                <a:spcPts val="0"/>
              </a:spcAft>
              <a:buClr>
                <a:schemeClr val="dk1"/>
              </a:buClr>
              <a:buSzPct val="100000"/>
              <a:buNone/>
            </a:pPr>
            <a:endParaRPr/>
          </a:p>
        </p:txBody>
      </p:sp>
      <p:sp>
        <p:nvSpPr>
          <p:cNvPr id="154" name="Google Shape;154;p5"/>
          <p:cNvSpPr txBox="1">
            <a:spLocks noGrp="1"/>
          </p:cNvSpPr>
          <p:nvPr>
            <p:ph type="body" idx="3"/>
          </p:nvPr>
        </p:nvSpPr>
        <p:spPr>
          <a:xfrm>
            <a:off x="6662168" y="2178908"/>
            <a:ext cx="5021182" cy="654908"/>
          </a:xfrm>
          <a:prstGeom prst="rect">
            <a:avLst/>
          </a:prstGeom>
          <a:noFill/>
          <a:ln>
            <a:noFill/>
          </a:ln>
        </p:spPr>
        <p:txBody>
          <a:bodyPr spcFirstLastPara="1" wrap="square" lIns="91425" tIns="45700" rIns="91425" bIns="45700" anchor="b" anchorCtr="0">
            <a:normAutofit/>
          </a:bodyPr>
          <a:lstStyle/>
          <a:p>
            <a:pPr marL="0" lvl="0" indent="0" algn="ctr" rtl="0">
              <a:lnSpc>
                <a:spcPct val="110000"/>
              </a:lnSpc>
              <a:spcBef>
                <a:spcPts val="0"/>
              </a:spcBef>
              <a:spcAft>
                <a:spcPts val="0"/>
              </a:spcAft>
              <a:buClr>
                <a:srgbClr val="59847C"/>
              </a:buClr>
              <a:buSzPts val="2400"/>
              <a:buNone/>
            </a:pPr>
            <a:r>
              <a:rPr lang="en-US" sz="2400" b="1">
                <a:solidFill>
                  <a:srgbClr val="59847C"/>
                </a:solidFill>
              </a:rPr>
              <a:t>Shoot for Hope</a:t>
            </a:r>
            <a:endParaRPr/>
          </a:p>
        </p:txBody>
      </p:sp>
      <p:sp>
        <p:nvSpPr>
          <p:cNvPr id="155" name="Google Shape;155;p5"/>
          <p:cNvSpPr txBox="1">
            <a:spLocks noGrp="1"/>
          </p:cNvSpPr>
          <p:nvPr>
            <p:ph type="body" idx="4"/>
          </p:nvPr>
        </p:nvSpPr>
        <p:spPr>
          <a:xfrm>
            <a:off x="6662168" y="2876085"/>
            <a:ext cx="5021182" cy="332289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0"/>
              </a:spcBef>
              <a:spcAft>
                <a:spcPts val="0"/>
              </a:spcAft>
              <a:buClr>
                <a:srgbClr val="222222"/>
              </a:buClr>
              <a:buSzPct val="100000"/>
              <a:buNone/>
            </a:pPr>
            <a:r>
              <a:rPr lang="en-US" b="0" i="0">
                <a:solidFill>
                  <a:srgbClr val="222222"/>
                </a:solidFill>
                <a:highlight>
                  <a:srgbClr val="FFFFFF"/>
                </a:highlight>
                <a:latin typeface="Helvetica Neue"/>
                <a:ea typeface="Helvetica Neue"/>
                <a:cs typeface="Helvetica Neue"/>
                <a:sym typeface="Helvetica Neue"/>
              </a:rPr>
              <a:t>This year, BSC will be hosting the </a:t>
            </a:r>
            <a:r>
              <a:rPr lang="en-US">
                <a:solidFill>
                  <a:srgbClr val="222222"/>
                </a:solidFill>
                <a:highlight>
                  <a:srgbClr val="FFFFFF"/>
                </a:highlight>
                <a:latin typeface="Helvetica Neue"/>
                <a:ea typeface="Helvetica Neue"/>
                <a:cs typeface="Helvetica Neue"/>
                <a:sym typeface="Helvetica Neue"/>
              </a:rPr>
              <a:t>4</a:t>
            </a:r>
            <a:r>
              <a:rPr lang="en-US" baseline="30000">
                <a:solidFill>
                  <a:srgbClr val="222222"/>
                </a:solidFill>
                <a:highlight>
                  <a:srgbClr val="FFFFFF"/>
                </a:highlight>
                <a:latin typeface="Helvetica Neue"/>
                <a:ea typeface="Helvetica Neue"/>
                <a:cs typeface="Helvetica Neue"/>
                <a:sym typeface="Helvetica Neue"/>
              </a:rPr>
              <a:t>th</a:t>
            </a:r>
            <a:r>
              <a:rPr lang="en-US">
                <a:solidFill>
                  <a:srgbClr val="222222"/>
                </a:solidFill>
                <a:highlight>
                  <a:srgbClr val="FFFFFF"/>
                </a:highlight>
                <a:latin typeface="Helvetica Neue"/>
                <a:ea typeface="Helvetica Neue"/>
                <a:cs typeface="Helvetica Neue"/>
                <a:sym typeface="Helvetica Neue"/>
              </a:rPr>
              <a:t> Annual Shoot for Hope with proceeds benefiting the Montana Hope Project.  </a:t>
            </a:r>
            <a:endParaRPr/>
          </a:p>
          <a:p>
            <a:pPr marL="0" lvl="0" indent="0" algn="l" rtl="0">
              <a:lnSpc>
                <a:spcPct val="110000"/>
              </a:lnSpc>
              <a:spcBef>
                <a:spcPts val="1000"/>
              </a:spcBef>
              <a:spcAft>
                <a:spcPts val="0"/>
              </a:spcAft>
              <a:buClr>
                <a:srgbClr val="222222"/>
              </a:buClr>
              <a:buSzPct val="100000"/>
              <a:buNone/>
            </a:pPr>
            <a:r>
              <a:rPr lang="en-US">
                <a:solidFill>
                  <a:srgbClr val="222222"/>
                </a:solidFill>
                <a:highlight>
                  <a:srgbClr val="FFFFFF"/>
                </a:highlight>
                <a:latin typeface="Helvetica Neue"/>
                <a:ea typeface="Helvetica Neue"/>
                <a:cs typeface="Helvetica Neue"/>
                <a:sym typeface="Helvetica Neue"/>
              </a:rPr>
              <a:t>The Montana Hope Project was started by the Montana Highway Patrol to fulfill the dreams and wishes of Montana children who suffer from a terminal, critical, or chronic illness.</a:t>
            </a:r>
            <a:endParaRPr/>
          </a:p>
          <a:p>
            <a:pPr marL="0" lvl="0" indent="0" algn="l" rtl="0">
              <a:lnSpc>
                <a:spcPct val="110000"/>
              </a:lnSpc>
              <a:spcBef>
                <a:spcPts val="1000"/>
              </a:spcBef>
              <a:spcAft>
                <a:spcPts val="0"/>
              </a:spcAft>
              <a:buClr>
                <a:srgbClr val="222222"/>
              </a:buClr>
              <a:buSzPct val="100000"/>
              <a:buNone/>
            </a:pPr>
            <a:r>
              <a:rPr lang="en-US" b="0" i="0">
                <a:solidFill>
                  <a:srgbClr val="222222"/>
                </a:solidFill>
                <a:highlight>
                  <a:srgbClr val="FFFFFF"/>
                </a:highlight>
                <a:latin typeface="Helvetica Neue"/>
                <a:ea typeface="Helvetica Neue"/>
                <a:cs typeface="Helvetica Neue"/>
                <a:sym typeface="Helvetica Neue"/>
              </a:rPr>
              <a:t>Join us on August 10</a:t>
            </a:r>
            <a:r>
              <a:rPr lang="en-US" b="0" i="0" baseline="30000">
                <a:solidFill>
                  <a:srgbClr val="222222"/>
                </a:solidFill>
                <a:highlight>
                  <a:srgbClr val="FFFFFF"/>
                </a:highlight>
                <a:latin typeface="Helvetica Neue"/>
                <a:ea typeface="Helvetica Neue"/>
                <a:cs typeface="Helvetica Neue"/>
                <a:sym typeface="Helvetica Neue"/>
              </a:rPr>
              <a:t>th</a:t>
            </a:r>
            <a:r>
              <a:rPr lang="en-US" b="0" i="0">
                <a:solidFill>
                  <a:srgbClr val="222222"/>
                </a:solidFill>
                <a:highlight>
                  <a:srgbClr val="FFFFFF"/>
                </a:highlight>
                <a:latin typeface="Helvetica Neue"/>
                <a:ea typeface="Helvetica Neue"/>
                <a:cs typeface="Helvetica Neue"/>
                <a:sym typeface="Helvetica Neue"/>
              </a:rPr>
              <a:t> to help support this great organization.  Registration starts at 7am with shooting starting at 8am.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a:spLocks noGrp="1"/>
          </p:cNvSpPr>
          <p:nvPr>
            <p:ph type="title"/>
          </p:nvPr>
        </p:nvSpPr>
        <p:spPr>
          <a:xfrm>
            <a:off x="517869" y="978119"/>
            <a:ext cx="11165481" cy="107305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5400"/>
              <a:buFont typeface="Arial"/>
              <a:buNone/>
            </a:pPr>
            <a:r>
              <a:rPr lang="en-US"/>
              <a:t>Community Fundraising</a:t>
            </a:r>
            <a:endParaRPr/>
          </a:p>
        </p:txBody>
      </p:sp>
      <p:sp>
        <p:nvSpPr>
          <p:cNvPr id="161" name="Google Shape;161;p6"/>
          <p:cNvSpPr txBox="1">
            <a:spLocks noGrp="1"/>
          </p:cNvSpPr>
          <p:nvPr>
            <p:ph type="body" idx="1"/>
          </p:nvPr>
        </p:nvSpPr>
        <p:spPr>
          <a:xfrm>
            <a:off x="517870" y="2178908"/>
            <a:ext cx="5020056" cy="654908"/>
          </a:xfrm>
          <a:prstGeom prst="rect">
            <a:avLst/>
          </a:prstGeom>
          <a:noFill/>
          <a:ln>
            <a:noFill/>
          </a:ln>
        </p:spPr>
        <p:txBody>
          <a:bodyPr spcFirstLastPara="1" wrap="square" lIns="91425" tIns="45700" rIns="91425" bIns="45700" anchor="b" anchorCtr="0">
            <a:normAutofit/>
          </a:bodyPr>
          <a:lstStyle/>
          <a:p>
            <a:pPr marL="0" lvl="0" indent="0" algn="ctr" rtl="0">
              <a:lnSpc>
                <a:spcPct val="110000"/>
              </a:lnSpc>
              <a:spcBef>
                <a:spcPts val="0"/>
              </a:spcBef>
              <a:spcAft>
                <a:spcPts val="0"/>
              </a:spcAft>
              <a:buClr>
                <a:srgbClr val="59847C"/>
              </a:buClr>
              <a:buSzPts val="2800"/>
              <a:buNone/>
            </a:pPr>
            <a:r>
              <a:rPr lang="en-US" sz="2800" b="1">
                <a:solidFill>
                  <a:srgbClr val="59847C"/>
                </a:solidFill>
              </a:rPr>
              <a:t>Blasters Open</a:t>
            </a:r>
            <a:endParaRPr/>
          </a:p>
        </p:txBody>
      </p:sp>
      <p:sp>
        <p:nvSpPr>
          <p:cNvPr id="162" name="Google Shape;162;p6"/>
          <p:cNvSpPr txBox="1">
            <a:spLocks noGrp="1"/>
          </p:cNvSpPr>
          <p:nvPr>
            <p:ph type="body" idx="2"/>
          </p:nvPr>
        </p:nvSpPr>
        <p:spPr>
          <a:xfrm>
            <a:off x="517870" y="2876085"/>
            <a:ext cx="5020056" cy="332289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0"/>
              </a:spcBef>
              <a:spcAft>
                <a:spcPts val="0"/>
              </a:spcAft>
              <a:buClr>
                <a:schemeClr val="dk1"/>
              </a:buClr>
              <a:buSzPct val="100000"/>
              <a:buNone/>
            </a:pPr>
            <a:r>
              <a:rPr lang="en-US"/>
              <a:t>The Blasters Open is a great way for the Bitterroot Blasters to end their season.  It is a fundraiser that supports the team and brings everyone together for a good day of shooting.  </a:t>
            </a:r>
            <a:endParaRPr/>
          </a:p>
          <a:p>
            <a:pPr marL="0" lvl="0" indent="0" algn="l" rtl="0">
              <a:lnSpc>
                <a:spcPct val="110000"/>
              </a:lnSpc>
              <a:spcBef>
                <a:spcPts val="1000"/>
              </a:spcBef>
              <a:spcAft>
                <a:spcPts val="0"/>
              </a:spcAft>
              <a:buClr>
                <a:schemeClr val="dk1"/>
              </a:buClr>
              <a:buSzPct val="100000"/>
              <a:buNone/>
            </a:pPr>
            <a:r>
              <a:rPr lang="en-US"/>
              <a:t>Team members are encouraged to shoot with parents, grandparents, aunts, uncles, friends, coaches, or others who matter in their lives.</a:t>
            </a:r>
            <a:endParaRPr/>
          </a:p>
          <a:p>
            <a:pPr marL="0" lvl="0" indent="0" algn="l" rtl="0">
              <a:lnSpc>
                <a:spcPct val="110000"/>
              </a:lnSpc>
              <a:spcBef>
                <a:spcPts val="1000"/>
              </a:spcBef>
              <a:spcAft>
                <a:spcPts val="0"/>
              </a:spcAft>
              <a:buClr>
                <a:schemeClr val="dk1"/>
              </a:buClr>
              <a:buSzPct val="100000"/>
              <a:buNone/>
            </a:pPr>
            <a:r>
              <a:rPr lang="en-US"/>
              <a:t>This shoot typically raises around $4000 each year to help support the Bitterroot Blasters kids.  </a:t>
            </a:r>
            <a:endParaRPr/>
          </a:p>
        </p:txBody>
      </p:sp>
      <p:sp>
        <p:nvSpPr>
          <p:cNvPr id="163" name="Google Shape;163;p6"/>
          <p:cNvSpPr txBox="1">
            <a:spLocks noGrp="1"/>
          </p:cNvSpPr>
          <p:nvPr>
            <p:ph type="body" idx="3"/>
          </p:nvPr>
        </p:nvSpPr>
        <p:spPr>
          <a:xfrm>
            <a:off x="6662168" y="2178908"/>
            <a:ext cx="5021182" cy="654908"/>
          </a:xfrm>
          <a:prstGeom prst="rect">
            <a:avLst/>
          </a:prstGeom>
          <a:noFill/>
          <a:ln>
            <a:noFill/>
          </a:ln>
        </p:spPr>
        <p:txBody>
          <a:bodyPr spcFirstLastPara="1" wrap="square" lIns="91425" tIns="45700" rIns="91425" bIns="45700" anchor="b" anchorCtr="0">
            <a:normAutofit/>
          </a:bodyPr>
          <a:lstStyle/>
          <a:p>
            <a:pPr marL="0" lvl="0" indent="0" algn="ctr" rtl="0">
              <a:lnSpc>
                <a:spcPct val="110000"/>
              </a:lnSpc>
              <a:spcBef>
                <a:spcPts val="0"/>
              </a:spcBef>
              <a:spcAft>
                <a:spcPts val="0"/>
              </a:spcAft>
              <a:buClr>
                <a:srgbClr val="59847C"/>
              </a:buClr>
              <a:buSzPts val="2400"/>
              <a:buNone/>
            </a:pPr>
            <a:r>
              <a:rPr lang="en-US" sz="2400" b="1">
                <a:solidFill>
                  <a:srgbClr val="59847C"/>
                </a:solidFill>
              </a:rPr>
              <a:t>Other Fundraising</a:t>
            </a:r>
            <a:endParaRPr/>
          </a:p>
        </p:txBody>
      </p:sp>
      <p:sp>
        <p:nvSpPr>
          <p:cNvPr id="164" name="Google Shape;164;p6"/>
          <p:cNvSpPr txBox="1">
            <a:spLocks noGrp="1"/>
          </p:cNvSpPr>
          <p:nvPr>
            <p:ph type="body" idx="4"/>
          </p:nvPr>
        </p:nvSpPr>
        <p:spPr>
          <a:xfrm>
            <a:off x="6662168" y="2876085"/>
            <a:ext cx="5021182" cy="332289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0"/>
              </a:spcBef>
              <a:spcAft>
                <a:spcPts val="0"/>
              </a:spcAft>
              <a:buClr>
                <a:srgbClr val="222222"/>
              </a:buClr>
              <a:buSzPct val="100000"/>
              <a:buNone/>
            </a:pPr>
            <a:r>
              <a:rPr lang="en-US" b="0" i="0">
                <a:solidFill>
                  <a:srgbClr val="222222"/>
                </a:solidFill>
                <a:highlight>
                  <a:srgbClr val="FFFFFF"/>
                </a:highlight>
                <a:latin typeface="Helvetica Neue"/>
                <a:ea typeface="Helvetica Neue"/>
                <a:cs typeface="Helvetica Neue"/>
                <a:sym typeface="Helvetica Neue"/>
              </a:rPr>
              <a:t>BSC has </a:t>
            </a:r>
            <a:r>
              <a:rPr lang="en-US">
                <a:solidFill>
                  <a:srgbClr val="222222"/>
                </a:solidFill>
                <a:highlight>
                  <a:srgbClr val="FFFFFF"/>
                </a:highlight>
                <a:latin typeface="Helvetica Neue"/>
                <a:ea typeface="Helvetica Neue"/>
                <a:cs typeface="Helvetica Neue"/>
                <a:sym typeface="Helvetica Neue"/>
              </a:rPr>
              <a:t>extended our facilities to others for fundraising shoots including the Bill Reed Benefit Shoot and the Boxing Club.</a:t>
            </a:r>
            <a:endParaRPr/>
          </a:p>
          <a:p>
            <a:pPr marL="0" lvl="0" indent="0" algn="l" rtl="0">
              <a:lnSpc>
                <a:spcPct val="110000"/>
              </a:lnSpc>
              <a:spcBef>
                <a:spcPts val="1000"/>
              </a:spcBef>
              <a:spcAft>
                <a:spcPts val="0"/>
              </a:spcAft>
              <a:buClr>
                <a:srgbClr val="222222"/>
              </a:buClr>
              <a:buSzPct val="100000"/>
              <a:buNone/>
            </a:pPr>
            <a:r>
              <a:rPr lang="en-US" b="0" i="0">
                <a:solidFill>
                  <a:srgbClr val="222222"/>
                </a:solidFill>
                <a:highlight>
                  <a:srgbClr val="FFFFFF"/>
                </a:highlight>
                <a:latin typeface="Helvetica Neue"/>
                <a:ea typeface="Helvetica Neue"/>
                <a:cs typeface="Helvetica Neue"/>
                <a:sym typeface="Helvetica Neue"/>
              </a:rPr>
              <a:t>We are always willing to discuss new ways to help our community and are very grateful for all the love and support received through these events!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7"/>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0" name="Google Shape;170;p7"/>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1" name="Google Shape;171;p7"/>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2" name="Google Shape;172;p7"/>
          <p:cNvSpPr/>
          <p:nvPr/>
        </p:nvSpPr>
        <p:spPr>
          <a:xfrm>
            <a:off x="6662168" y="6209925"/>
            <a:ext cx="5021183" cy="4571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3" name="Google Shape;173;p7"/>
          <p:cNvSpPr/>
          <p:nvPr/>
        </p:nvSpPr>
        <p:spPr>
          <a:xfrm>
            <a:off x="0" y="0"/>
            <a:ext cx="12188951" cy="68579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74" name="Google Shape;174;p7" descr="A person and child holding an object&#10;&#10;Description automatically generated"/>
          <p:cNvPicPr preferRelativeResize="0"/>
          <p:nvPr/>
        </p:nvPicPr>
        <p:blipFill rotWithShape="1">
          <a:blip r:embed="rId3">
            <a:alphaModFix/>
          </a:blip>
          <a:srcRect r="919" b="-1"/>
          <a:stretch/>
        </p:blipFill>
        <p:spPr>
          <a:xfrm>
            <a:off x="543813" y="508087"/>
            <a:ext cx="5289719" cy="3563676"/>
          </a:xfrm>
          <a:prstGeom prst="rect">
            <a:avLst/>
          </a:prstGeom>
          <a:noFill/>
          <a:ln>
            <a:noFill/>
          </a:ln>
        </p:spPr>
      </p:pic>
      <p:pic>
        <p:nvPicPr>
          <p:cNvPr id="175" name="Google Shape;175;p7" descr="A group of people shooting guns&#10;&#10;Description automatically generated"/>
          <p:cNvPicPr preferRelativeResize="0"/>
          <p:nvPr/>
        </p:nvPicPr>
        <p:blipFill rotWithShape="1">
          <a:blip r:embed="rId4">
            <a:alphaModFix/>
          </a:blip>
          <a:srcRect l="7285" r="-2" b="-2"/>
          <a:stretch/>
        </p:blipFill>
        <p:spPr>
          <a:xfrm>
            <a:off x="555884" y="4324696"/>
            <a:ext cx="2497436" cy="2020239"/>
          </a:xfrm>
          <a:prstGeom prst="rect">
            <a:avLst/>
          </a:prstGeom>
          <a:noFill/>
          <a:ln>
            <a:noFill/>
          </a:ln>
        </p:spPr>
      </p:pic>
      <p:pic>
        <p:nvPicPr>
          <p:cNvPr id="176" name="Google Shape;176;p7" descr="A group of people sitting at a table&#10;&#10;Description automatically generated"/>
          <p:cNvPicPr preferRelativeResize="0"/>
          <p:nvPr/>
        </p:nvPicPr>
        <p:blipFill rotWithShape="1">
          <a:blip r:embed="rId5">
            <a:alphaModFix/>
          </a:blip>
          <a:srcRect r="-3" b="19256"/>
          <a:stretch/>
        </p:blipFill>
        <p:spPr>
          <a:xfrm>
            <a:off x="3331387" y="4325699"/>
            <a:ext cx="2502145" cy="2020239"/>
          </a:xfrm>
          <a:prstGeom prst="rect">
            <a:avLst/>
          </a:prstGeom>
          <a:noFill/>
          <a:ln>
            <a:noFill/>
          </a:ln>
        </p:spPr>
      </p:pic>
      <p:sp>
        <p:nvSpPr>
          <p:cNvPr id="177" name="Google Shape;177;p7"/>
          <p:cNvSpPr txBox="1">
            <a:spLocks noGrp="1"/>
          </p:cNvSpPr>
          <p:nvPr>
            <p:ph type="title"/>
          </p:nvPr>
        </p:nvSpPr>
        <p:spPr>
          <a:xfrm>
            <a:off x="6549539" y="978408"/>
            <a:ext cx="5211602" cy="3210134"/>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Bitterroot Blasters:  Supporting Our Youth Since 2013</a:t>
            </a:r>
            <a:endParaRPr/>
          </a:p>
        </p:txBody>
      </p:sp>
      <p:sp>
        <p:nvSpPr>
          <p:cNvPr id="178" name="Google Shape;178;p7"/>
          <p:cNvSpPr/>
          <p:nvPr/>
        </p:nvSpPr>
        <p:spPr>
          <a:xfrm>
            <a:off x="6603701" y="508090"/>
            <a:ext cx="5153136"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9" name="Google Shape;179;p7"/>
          <p:cNvSpPr/>
          <p:nvPr/>
        </p:nvSpPr>
        <p:spPr>
          <a:xfrm>
            <a:off x="6603702" y="6300216"/>
            <a:ext cx="5100142" cy="45719"/>
          </a:xfrm>
          <a:custGeom>
            <a:avLst/>
            <a:gdLst/>
            <a:ahLst/>
            <a:cxnLst/>
            <a:rect l="l" t="t" r="r" b="b"/>
            <a:pathLst>
              <a:path w="7072457" h="45719" extrusionOk="0">
                <a:moveTo>
                  <a:pt x="0" y="0"/>
                </a:moveTo>
                <a:lnTo>
                  <a:pt x="7072457" y="0"/>
                </a:lnTo>
                <a:lnTo>
                  <a:pt x="7072457" y="45719"/>
                </a:lnTo>
                <a:lnTo>
                  <a:pt x="0" y="4571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7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8"/>
          <p:cNvSpPr/>
          <p:nvPr/>
        </p:nvSpPr>
        <p:spPr>
          <a:xfrm>
            <a:off x="0" y="0"/>
            <a:ext cx="12188952" cy="68579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5" name="Google Shape;185;p8"/>
          <p:cNvSpPr txBox="1">
            <a:spLocks noGrp="1"/>
          </p:cNvSpPr>
          <p:nvPr>
            <p:ph type="title"/>
          </p:nvPr>
        </p:nvSpPr>
        <p:spPr>
          <a:xfrm>
            <a:off x="517867" y="976159"/>
            <a:ext cx="5020056" cy="23697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100"/>
              <a:buFont typeface="Arial"/>
              <a:buNone/>
            </a:pPr>
            <a:r>
              <a:rPr lang="en-US" sz="3100"/>
              <a:t>Bitterroot Blasters – </a:t>
            </a:r>
            <a:br>
              <a:rPr lang="en-US" sz="3100"/>
            </a:br>
            <a:br>
              <a:rPr lang="en-US" sz="3100"/>
            </a:br>
            <a:r>
              <a:rPr lang="en-US" sz="3100"/>
              <a:t>The largest youth shooting team in a 3-state area.</a:t>
            </a:r>
            <a:endParaRPr/>
          </a:p>
        </p:txBody>
      </p:sp>
      <p:sp>
        <p:nvSpPr>
          <p:cNvPr id="186" name="Google Shape;186;p8"/>
          <p:cNvSpPr txBox="1">
            <a:spLocks noGrp="1"/>
          </p:cNvSpPr>
          <p:nvPr>
            <p:ph type="body" idx="1"/>
          </p:nvPr>
        </p:nvSpPr>
        <p:spPr>
          <a:xfrm>
            <a:off x="6662166" y="3776870"/>
            <a:ext cx="4985339" cy="256913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500"/>
              <a:buNone/>
            </a:pPr>
            <a:r>
              <a:rPr lang="en-US" sz="1500"/>
              <a:t>40 Team Members between 9-18 years old.</a:t>
            </a:r>
            <a:endParaRPr/>
          </a:p>
          <a:p>
            <a:pPr marL="0" lvl="0" indent="0" algn="l" rtl="0">
              <a:lnSpc>
                <a:spcPct val="100000"/>
              </a:lnSpc>
              <a:spcBef>
                <a:spcPts val="1000"/>
              </a:spcBef>
              <a:spcAft>
                <a:spcPts val="0"/>
              </a:spcAft>
              <a:buClr>
                <a:schemeClr val="dk1"/>
              </a:buClr>
              <a:buSzPts val="1500"/>
              <a:buNone/>
            </a:pPr>
            <a:r>
              <a:rPr lang="en-US" sz="1500"/>
              <a:t>15 NRA Trained Volunteer Coaches</a:t>
            </a:r>
            <a:endParaRPr/>
          </a:p>
          <a:p>
            <a:pPr marL="0" lvl="0" indent="0" algn="l" rtl="0">
              <a:lnSpc>
                <a:spcPct val="100000"/>
              </a:lnSpc>
              <a:spcBef>
                <a:spcPts val="1000"/>
              </a:spcBef>
              <a:spcAft>
                <a:spcPts val="0"/>
              </a:spcAft>
              <a:buClr>
                <a:schemeClr val="dk1"/>
              </a:buClr>
              <a:buSzPts val="1500"/>
              <a:buNone/>
            </a:pPr>
            <a:endParaRPr sz="1500"/>
          </a:p>
          <a:p>
            <a:pPr marL="0" lvl="0" indent="0" algn="l" rtl="0">
              <a:lnSpc>
                <a:spcPct val="100000"/>
              </a:lnSpc>
              <a:spcBef>
                <a:spcPts val="1000"/>
              </a:spcBef>
              <a:spcAft>
                <a:spcPts val="0"/>
              </a:spcAft>
              <a:buClr>
                <a:schemeClr val="dk1"/>
              </a:buClr>
              <a:buSzPts val="1500"/>
              <a:buNone/>
            </a:pPr>
            <a:r>
              <a:rPr lang="en-US" sz="1500"/>
              <a:t>Principal Lessons:</a:t>
            </a:r>
            <a:endParaRPr/>
          </a:p>
          <a:p>
            <a:pPr marL="285750" lvl="0" indent="-285750" algn="l" rtl="0">
              <a:lnSpc>
                <a:spcPct val="100000"/>
              </a:lnSpc>
              <a:spcBef>
                <a:spcPts val="1000"/>
              </a:spcBef>
              <a:spcAft>
                <a:spcPts val="0"/>
              </a:spcAft>
              <a:buClr>
                <a:schemeClr val="dk1"/>
              </a:buClr>
              <a:buSzPts val="1500"/>
              <a:buFont typeface="Arial"/>
              <a:buChar char="•"/>
            </a:pPr>
            <a:r>
              <a:rPr lang="en-US" sz="1500"/>
              <a:t>Gun Safety</a:t>
            </a:r>
            <a:endParaRPr/>
          </a:p>
          <a:p>
            <a:pPr marL="285750" lvl="0" indent="-285750" algn="l" rtl="0">
              <a:lnSpc>
                <a:spcPct val="100000"/>
              </a:lnSpc>
              <a:spcBef>
                <a:spcPts val="1000"/>
              </a:spcBef>
              <a:spcAft>
                <a:spcPts val="0"/>
              </a:spcAft>
              <a:buClr>
                <a:schemeClr val="dk1"/>
              </a:buClr>
              <a:buSzPts val="1500"/>
              <a:buFont typeface="Arial"/>
              <a:buChar char="•"/>
            </a:pPr>
            <a:r>
              <a:rPr lang="en-US" sz="1500"/>
              <a:t>Range Safety</a:t>
            </a:r>
            <a:endParaRPr/>
          </a:p>
          <a:p>
            <a:pPr marL="285750" lvl="0" indent="-285750" algn="l" rtl="0">
              <a:lnSpc>
                <a:spcPct val="100000"/>
              </a:lnSpc>
              <a:spcBef>
                <a:spcPts val="1000"/>
              </a:spcBef>
              <a:spcAft>
                <a:spcPts val="0"/>
              </a:spcAft>
              <a:buClr>
                <a:schemeClr val="dk1"/>
              </a:buClr>
              <a:buSzPts val="1500"/>
              <a:buFont typeface="Arial"/>
              <a:buChar char="•"/>
            </a:pPr>
            <a:r>
              <a:rPr lang="en-US" sz="1500"/>
              <a:t>Sportsmanship</a:t>
            </a:r>
            <a:endParaRPr/>
          </a:p>
        </p:txBody>
      </p:sp>
      <p:sp>
        <p:nvSpPr>
          <p:cNvPr id="187" name="Google Shape;187;p8"/>
          <p:cNvSpPr/>
          <p:nvPr/>
        </p:nvSpPr>
        <p:spPr>
          <a:xfrm>
            <a:off x="517870" y="508090"/>
            <a:ext cx="5021183"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88" name="Google Shape;188;p8" descr="A group of people posing for a photo&#10;&#10;Description automatically generated"/>
          <p:cNvPicPr preferRelativeResize="0"/>
          <p:nvPr/>
        </p:nvPicPr>
        <p:blipFill rotWithShape="1">
          <a:blip r:embed="rId3">
            <a:alphaModFix/>
          </a:blip>
          <a:srcRect l="5000" r="13288"/>
          <a:stretch/>
        </p:blipFill>
        <p:spPr>
          <a:xfrm>
            <a:off x="544495" y="3429000"/>
            <a:ext cx="4601183" cy="2604342"/>
          </a:xfrm>
          <a:prstGeom prst="rect">
            <a:avLst/>
          </a:prstGeom>
          <a:noFill/>
          <a:ln>
            <a:noFill/>
          </a:ln>
        </p:spPr>
      </p:pic>
      <p:pic>
        <p:nvPicPr>
          <p:cNvPr id="189" name="Google Shape;189;p8" descr="A child holding a stick&#10;&#10;Description automatically generated"/>
          <p:cNvPicPr preferRelativeResize="0"/>
          <p:nvPr/>
        </p:nvPicPr>
        <p:blipFill rotWithShape="1">
          <a:blip r:embed="rId4">
            <a:alphaModFix/>
          </a:blip>
          <a:srcRect l="-1" t="5962" r="20951" b="772"/>
          <a:stretch/>
        </p:blipFill>
        <p:spPr>
          <a:xfrm>
            <a:off x="7982789" y="508091"/>
            <a:ext cx="2370710" cy="2797086"/>
          </a:xfrm>
          <a:prstGeom prst="rect">
            <a:avLst/>
          </a:prstGeom>
          <a:noFill/>
          <a:ln>
            <a:noFill/>
          </a:ln>
        </p:spPr>
      </p:pic>
      <p:sp>
        <p:nvSpPr>
          <p:cNvPr id="190" name="Google Shape;190;p8"/>
          <p:cNvSpPr/>
          <p:nvPr/>
        </p:nvSpPr>
        <p:spPr>
          <a:xfrm>
            <a:off x="6662168" y="3616882"/>
            <a:ext cx="5021183" cy="4571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p9"/>
          <p:cNvSpPr/>
          <p:nvPr/>
        </p:nvSpPr>
        <p:spPr>
          <a:xfrm>
            <a:off x="0" y="0"/>
            <a:ext cx="12188952" cy="68579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6" name="Google Shape;196;p9" descr="A group of people standing on a sidewalk holding fishing rods&#10;&#10;Description automatically generated"/>
          <p:cNvPicPr preferRelativeResize="0"/>
          <p:nvPr/>
        </p:nvPicPr>
        <p:blipFill rotWithShape="1">
          <a:blip r:embed="rId3">
            <a:alphaModFix/>
          </a:blip>
          <a:srcRect l="10163" r="15648" b="-1"/>
          <a:stretch/>
        </p:blipFill>
        <p:spPr>
          <a:xfrm>
            <a:off x="6919837" y="657369"/>
            <a:ext cx="4685261" cy="2920910"/>
          </a:xfrm>
          <a:prstGeom prst="rect">
            <a:avLst/>
          </a:prstGeom>
          <a:noFill/>
          <a:ln>
            <a:noFill/>
          </a:ln>
        </p:spPr>
      </p:pic>
      <p:sp>
        <p:nvSpPr>
          <p:cNvPr id="197" name="Google Shape;197;p9"/>
          <p:cNvSpPr txBox="1">
            <a:spLocks noGrp="1"/>
          </p:cNvSpPr>
          <p:nvPr>
            <p:ph type="body" idx="1"/>
          </p:nvPr>
        </p:nvSpPr>
        <p:spPr>
          <a:xfrm>
            <a:off x="516344" y="3713790"/>
            <a:ext cx="11088754" cy="26700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700"/>
              <a:buNone/>
            </a:pPr>
            <a:r>
              <a:rPr lang="en-US" sz="1700"/>
              <a:t>We are a family organization with parents, grandparents, and siblings all involved. We do a family shoot at Big Sky Sporting Clays every May and also have the amazing opportunity to take a group of kids to the Cody Roundup in Cody, WY each year. This is a 3-day regional shoot and even though it is just for the athletes registered, it is a fun family trip. </a:t>
            </a:r>
            <a:endParaRPr/>
          </a:p>
          <a:p>
            <a:pPr marL="0" lvl="0" indent="0" algn="l" rtl="0">
              <a:lnSpc>
                <a:spcPct val="100000"/>
              </a:lnSpc>
              <a:spcBef>
                <a:spcPts val="1000"/>
              </a:spcBef>
              <a:spcAft>
                <a:spcPts val="0"/>
              </a:spcAft>
              <a:buClr>
                <a:schemeClr val="dk1"/>
              </a:buClr>
              <a:buSzPts val="1700"/>
              <a:buNone/>
            </a:pPr>
            <a:r>
              <a:rPr lang="en-US" sz="1700"/>
              <a:t>The Blasters are not just a team, we are a family. We joke that once you are a Blaster, you are always a Blaster and we ensure each of these kids know if they ever need anything, they can reach out to a coach at any time.  The kids make lifetime memories, learn gun safety, range safety, and sportsmanship. Our kids build confidence, courage, and learn they can do hard things. </a:t>
            </a:r>
            <a:endParaRPr/>
          </a:p>
          <a:p>
            <a:pPr marL="0" lvl="0" indent="0" algn="l" rtl="0">
              <a:lnSpc>
                <a:spcPct val="100000"/>
              </a:lnSpc>
              <a:spcBef>
                <a:spcPts val="1000"/>
              </a:spcBef>
              <a:spcAft>
                <a:spcPts val="0"/>
              </a:spcAft>
              <a:buClr>
                <a:schemeClr val="dk1"/>
              </a:buClr>
              <a:buSzPts val="1700"/>
              <a:buNone/>
            </a:pPr>
            <a:r>
              <a:rPr lang="en-US" sz="1700"/>
              <a:t>Some of our girls on the team welcome you to challenge them in a shoot.  They would love to help you earn a “Beat by a Girl” pin.</a:t>
            </a:r>
            <a:endParaRPr/>
          </a:p>
        </p:txBody>
      </p:sp>
      <p:sp>
        <p:nvSpPr>
          <p:cNvPr id="198" name="Google Shape;198;p9"/>
          <p:cNvSpPr/>
          <p:nvPr/>
        </p:nvSpPr>
        <p:spPr>
          <a:xfrm>
            <a:off x="517868" y="508090"/>
            <a:ext cx="6281928" cy="14927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9" name="Google Shape;199;p9"/>
          <p:cNvSpPr txBox="1"/>
          <p:nvPr/>
        </p:nvSpPr>
        <p:spPr>
          <a:xfrm>
            <a:off x="516344" y="792880"/>
            <a:ext cx="6283451" cy="32470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a:solidFill>
                  <a:schemeClr val="dk1"/>
                </a:solidFill>
                <a:latin typeface="Arial"/>
                <a:ea typeface="Arial"/>
                <a:cs typeface="Arial"/>
                <a:sym typeface="Arial"/>
              </a:rPr>
              <a:t>Bitterroot Blasters has been training kids since 2013 and since that time, hundreds of kids have been trained through the program.  The original team started with a small group of 10 kids and over time the team exploded into 70 kids.  Today’s team has been cut down and now consists of 40 kids.  This is a great size for us to ensure we have enough trained coaches and that each team member is able to get the individual instruction to needed to be </a:t>
            </a:r>
            <a:endParaRPr/>
          </a:p>
          <a:p>
            <a:pPr marL="0" marR="0" lvl="0" indent="0" algn="l" rtl="0">
              <a:lnSpc>
                <a:spcPct val="100000"/>
              </a:lnSpc>
              <a:spcBef>
                <a:spcPts val="0"/>
              </a:spcBef>
              <a:spcAft>
                <a:spcPts val="0"/>
              </a:spcAft>
              <a:buNone/>
            </a:pPr>
            <a:r>
              <a:rPr lang="en-US" sz="1700">
                <a:solidFill>
                  <a:schemeClr val="dk1"/>
                </a:solidFill>
                <a:latin typeface="Arial"/>
                <a:ea typeface="Arial"/>
                <a:cs typeface="Arial"/>
                <a:sym typeface="Arial"/>
              </a:rPr>
              <a:t>safe and learn to shoot.  Our program runs from March through June with our big fundraising shoot rounding it up at the end of the season.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GestaltVTI">
  <a:themeElements>
    <a:clrScheme name="AnalogousFromLightSeed_2SEEDS">
      <a:dk1>
        <a:srgbClr val="000000"/>
      </a:dk1>
      <a:lt1>
        <a:srgbClr val="FFFFFF"/>
      </a:lt1>
      <a:dk2>
        <a:srgbClr val="243841"/>
      </a:dk2>
      <a:lt2>
        <a:srgbClr val="E8E3E2"/>
      </a:lt2>
      <a:accent1>
        <a:srgbClr val="7AA9B7"/>
      </a:accent1>
      <a:accent2>
        <a:srgbClr val="80A9A1"/>
      </a:accent2>
      <a:accent3>
        <a:srgbClr val="8FA2C3"/>
      </a:accent3>
      <a:accent4>
        <a:srgbClr val="BA7F80"/>
      </a:accent4>
      <a:accent5>
        <a:srgbClr val="BC9B84"/>
      </a:accent5>
      <a:accent6>
        <a:srgbClr val="ABA175"/>
      </a:accent6>
      <a:hlink>
        <a:srgbClr val="AC7465"/>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staltVTI">
  <a:themeElements>
    <a:clrScheme name="AnalogousFromLightSeed_2SEEDS">
      <a:dk1>
        <a:srgbClr val="000000"/>
      </a:dk1>
      <a:lt1>
        <a:srgbClr val="FFFFFF"/>
      </a:lt1>
      <a:dk2>
        <a:srgbClr val="243841"/>
      </a:dk2>
      <a:lt2>
        <a:srgbClr val="E8E3E2"/>
      </a:lt2>
      <a:accent1>
        <a:srgbClr val="7AA9B7"/>
      </a:accent1>
      <a:accent2>
        <a:srgbClr val="80A9A1"/>
      </a:accent2>
      <a:accent3>
        <a:srgbClr val="8FA2C3"/>
      </a:accent3>
      <a:accent4>
        <a:srgbClr val="BA7F80"/>
      </a:accent4>
      <a:accent5>
        <a:srgbClr val="BC9B84"/>
      </a:accent5>
      <a:accent6>
        <a:srgbClr val="ABA175"/>
      </a:accent6>
      <a:hlink>
        <a:srgbClr val="AC7465"/>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1405</Words>
  <Application>Microsoft Office PowerPoint</Application>
  <PresentationFormat>Widescreen</PresentationFormat>
  <Paragraphs>97</Paragraphs>
  <Slides>17</Slides>
  <Notes>17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Helvetica Neue</vt:lpstr>
      <vt:lpstr>Arial</vt:lpstr>
      <vt:lpstr>GestaltVTI</vt:lpstr>
      <vt:lpstr>GestaltVTI</vt:lpstr>
      <vt:lpstr>Bitterroot Sporting Club</vt:lpstr>
      <vt:lpstr>Who We Are…</vt:lpstr>
      <vt:lpstr>PowerPoint Presentation</vt:lpstr>
      <vt:lpstr>We’re here to provide shooting opportunities to our community and we like to give back!   We hold several fundraising events throughout the year.  A few of  these events include:  Shriners Shoot Hope Shoot Blasters Open  </vt:lpstr>
      <vt:lpstr>Community Fundraising</vt:lpstr>
      <vt:lpstr>Community Fundraising</vt:lpstr>
      <vt:lpstr>Bitterroot Blasters:  Supporting Our Youth Since 2013</vt:lpstr>
      <vt:lpstr>Bitterroot Blasters –   The largest youth shooting team in a 3-state area.</vt:lpstr>
      <vt:lpstr>PowerPoint Presentation</vt:lpstr>
      <vt:lpstr>League Shooting</vt:lpstr>
      <vt:lpstr>Other Great Things…</vt:lpstr>
      <vt:lpstr>Why Does BSC Need A New Location?</vt:lpstr>
      <vt:lpstr>Our Current Facilities</vt:lpstr>
      <vt:lpstr>PowerPoint Presentation</vt:lpstr>
      <vt:lpstr>Maintenance</vt:lpstr>
      <vt:lpstr>The Future</vt:lpstr>
      <vt:lpstr>Our Board of Directors  For more information or to have your questions answered, please reach out to our Board of Directors.    Our Board can provide the most up-to-date and correct information on the changes developing for BSC while we navigate through our property search.  Please be wary of information not provided directly by the Board to avoid misinformation.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Jessie Ellis</dc:creator>
  <cp:lastModifiedBy>Tom Allsop</cp:lastModifiedBy>
  <cp:revision>1</cp:revision>
  <dcterms:created xsi:type="dcterms:W3CDTF">2024-07-03T02:24:37Z</dcterms:created>
  <dcterms:modified xsi:type="dcterms:W3CDTF">2024-07-19T13:48:59Z</dcterms:modified>
</cp:coreProperties>
</file>